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handoutMasterIdLst>
    <p:handoutMasterId r:id="rId26"/>
  </p:handoutMasterIdLst>
  <p:sldIdLst>
    <p:sldId id="259" r:id="rId2"/>
    <p:sldId id="360" r:id="rId3"/>
    <p:sldId id="357" r:id="rId4"/>
    <p:sldId id="361" r:id="rId5"/>
    <p:sldId id="380" r:id="rId6"/>
    <p:sldId id="365" r:id="rId7"/>
    <p:sldId id="373" r:id="rId8"/>
    <p:sldId id="374" r:id="rId9"/>
    <p:sldId id="375" r:id="rId10"/>
    <p:sldId id="376" r:id="rId11"/>
    <p:sldId id="362" r:id="rId12"/>
    <p:sldId id="364" r:id="rId13"/>
    <p:sldId id="367" r:id="rId14"/>
    <p:sldId id="368" r:id="rId15"/>
    <p:sldId id="377" r:id="rId16"/>
    <p:sldId id="369" r:id="rId17"/>
    <p:sldId id="370" r:id="rId18"/>
    <p:sldId id="371" r:id="rId19"/>
    <p:sldId id="379" r:id="rId20"/>
    <p:sldId id="359" r:id="rId21"/>
    <p:sldId id="378" r:id="rId22"/>
    <p:sldId id="372" r:id="rId23"/>
    <p:sldId id="324" r:id="rId2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D44B3"/>
    <a:srgbClr val="FF2525"/>
    <a:srgbClr val="CC0000"/>
    <a:srgbClr val="0066FF"/>
    <a:srgbClr val="0066CC"/>
    <a:srgbClr val="F2F4B2"/>
    <a:srgbClr val="FFFFCC"/>
    <a:srgbClr val="00A24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94528" autoAdjust="0"/>
  </p:normalViewPr>
  <p:slideViewPr>
    <p:cSldViewPr>
      <p:cViewPr>
        <p:scale>
          <a:sx n="66" d="100"/>
          <a:sy n="66" d="100"/>
        </p:scale>
        <p:origin x="-6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9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56E6973-8CA4-4DB8-B974-85F31471ADD4}" type="datetimeFigureOut">
              <a:rPr lang="zh-CN" altLang="en-US"/>
              <a:pPr>
                <a:defRPr/>
              </a:pPr>
              <a:t>2011-12-17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C30443E9-A825-4398-9EBA-D9CAB9FE9B02}" type="slidenum">
              <a:rPr lang="zh-CN" altLang="en-US"/>
              <a:pPr>
                <a:defRPr/>
              </a:pPr>
              <a:t>‹#›</a:t>
            </a:fld>
            <a:endParaRPr lang="zh-CN" altLang="en-US"/>
          </a:p>
        </p:txBody>
      </p:sp>
    </p:spTree>
    <p:extLst>
      <p:ext uri="{BB962C8B-B14F-4D97-AF65-F5344CB8AC3E}">
        <p14:creationId xmlns:p14="http://schemas.microsoft.com/office/powerpoint/2010/main" val="3080377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B9DDEF2B-6C66-4491-8F0A-2392C2481F69}" type="datetimeFigureOut">
              <a:rPr lang="zh-CN" altLang="en-US"/>
              <a:pPr>
                <a:defRPr/>
              </a:pPr>
              <a:t>2011-12-17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01CF39D-725E-40D2-A359-F92D7F8B36B5}" type="slidenum">
              <a:rPr lang="zh-CN" altLang="en-US"/>
              <a:pPr>
                <a:defRPr/>
              </a:pPr>
              <a:t>‹#›</a:t>
            </a:fld>
            <a:endParaRPr lang="zh-CN" altLang="en-US"/>
          </a:p>
        </p:txBody>
      </p:sp>
    </p:spTree>
    <p:extLst>
      <p:ext uri="{BB962C8B-B14F-4D97-AF65-F5344CB8AC3E}">
        <p14:creationId xmlns:p14="http://schemas.microsoft.com/office/powerpoint/2010/main" val="37795645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DA62E-D008-4500-B0F6-CD1F3CE42744}" type="slidenum">
              <a:rPr lang="zh-CN" altLang="en-US">
                <a:solidFill>
                  <a:prstClr val="black"/>
                </a:solidFill>
              </a:rPr>
              <a:pPr/>
              <a:t>2</a:t>
            </a:fld>
            <a:endParaRPr lang="en-US" altLang="zh-CN">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11</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12</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13</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14</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15</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16</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17</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18</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19</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20</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3</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21</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22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8</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9</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DA62E-D008-4500-B0F6-CD1F3CE42744}" type="slidenum">
              <a:rPr lang="zh-CN" altLang="en-US"/>
              <a:pPr fontAlgn="base">
                <a:spcBef>
                  <a:spcPct val="0"/>
                </a:spcBef>
                <a:spcAft>
                  <a:spcPct val="0"/>
                </a:spcAft>
              </a:pPr>
              <a:t>10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611487"/>
          </a:xfrm>
          <a:prstGeom prst="rect">
            <a:avLst/>
          </a:prstGeom>
        </p:spPr>
        <p:txBody>
          <a:bodyPr/>
          <a:lstStyle>
            <a:lvl1pPr algn="ctr">
              <a:lnSpc>
                <a:spcPct val="100000"/>
              </a:lnSpc>
              <a:defRPr sz="8000" baseline="0">
                <a:latin typeface="微软雅黑" pitchFamily="34" charset="-122"/>
                <a:ea typeface="微软雅黑" pitchFamily="34" charset="-122"/>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000" baseline="0">
                <a:solidFill>
                  <a:schemeClr val="tx1">
                    <a:tint val="75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
        <p:nvSpPr>
          <p:cNvPr id="5" name="Slide Number Placeholder 7"/>
          <p:cNvSpPr>
            <a:spLocks noGrp="1"/>
          </p:cNvSpPr>
          <p:nvPr>
            <p:ph type="sldNum" sz="quarter" idx="11"/>
          </p:nvPr>
        </p:nvSpPr>
        <p:spPr>
          <a:xfrm>
            <a:off x="8543925" y="6356350"/>
            <a:ext cx="561975" cy="365125"/>
          </a:xfrm>
          <a:prstGeom prst="rect">
            <a:avLst/>
          </a:prstGeom>
        </p:spPr>
        <p:txBody>
          <a:bodyPr/>
          <a:lstStyle>
            <a:lvl1pPr>
              <a:defRPr smtClean="0">
                <a:latin typeface="微软雅黑" pitchFamily="34" charset="-122"/>
                <a:ea typeface="微软雅黑" pitchFamily="34" charset="-122"/>
              </a:defRPr>
            </a:lvl1pPr>
          </a:lstStyle>
          <a:p>
            <a:pPr>
              <a:defRPr/>
            </a:pPr>
            <a:fld id="{686AB51C-7F79-477C-B6B2-FD4382BDA50A}" type="slidenum">
              <a:rPr lang="zh-CN" altLang="en-US"/>
              <a:pPr>
                <a:defRPr/>
              </a:pPr>
              <a:t>‹#›</a:t>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835496"/>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Slide Number Placeholder 5"/>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F567F48D-4037-4D3B-8EF0-9CD8EF2FEF9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4704"/>
            <a:ext cx="2057400" cy="536145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764704"/>
            <a:ext cx="6019800" cy="536145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Slide Number Placeholder 5"/>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0C66FCAD-92A2-4310-B356-DB4D2DA86B17}"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6512" y="0"/>
            <a:ext cx="5904656" cy="620688"/>
          </a:xfrm>
          <a:prstGeom prst="rect">
            <a:avLst/>
          </a:prstGeom>
        </p:spPr>
        <p:txBody>
          <a:bodyPr/>
          <a:lstStyle>
            <a:lvl1pPr algn="l">
              <a:defRPr sz="2400" baseline="0">
                <a:latin typeface="微软雅黑" pitchFamily="34" charset="-122"/>
                <a:ea typeface="微软雅黑" pitchFamily="34" charset="-122"/>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457200" y="764704"/>
            <a:ext cx="8229600" cy="5361459"/>
          </a:xfrm>
          <a:prstGeom prst="rect">
            <a:avLst/>
          </a:prstGeom>
        </p:spPr>
        <p:txBody>
          <a:bodyPr/>
          <a:lstStyle>
            <a:lvl1pPr>
              <a:defRPr baseline="0">
                <a:ea typeface="微软雅黑" pitchFamily="34" charset="-122"/>
              </a:defRPr>
            </a:lvl1pPr>
            <a:lvl2pPr>
              <a:defRPr baseline="0">
                <a:ea typeface="微软雅黑" pitchFamily="34" charset="-122"/>
              </a:defRPr>
            </a:lvl2pPr>
            <a:lvl3pPr>
              <a:defRPr baseline="0">
                <a:ea typeface="微软雅黑" pitchFamily="34" charset="-122"/>
              </a:defRPr>
            </a:lvl3pPr>
            <a:lvl4pPr>
              <a:defRPr baseline="0">
                <a:ea typeface="微软雅黑" pitchFamily="34" charset="-122"/>
              </a:defRPr>
            </a:lvl4pPr>
            <a:lvl5pPr>
              <a:defRPr baseline="0">
                <a:ea typeface="微软雅黑" pitchFamily="34" charset="-122"/>
              </a:defRPr>
            </a:lvl5pPr>
            <a:lvl6pPr>
              <a:defRPr/>
            </a:lvl6pPr>
            <a:lvl7pPr>
              <a:defRPr/>
            </a:lvl7pPr>
            <a:lvl8pPr>
              <a:defRPr/>
            </a:lvl8pPr>
            <a:lvl9pPr>
              <a:buFont typeface="Arial" pitchFamily="34" charset="0"/>
              <a:buChar char="•"/>
              <a:defRPr/>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smtClean="0"/>
          </a:p>
        </p:txBody>
      </p:sp>
      <p:sp>
        <p:nvSpPr>
          <p:cNvPr id="10" name="灯片编号占位符 9"/>
          <p:cNvSpPr>
            <a:spLocks noGrp="1"/>
          </p:cNvSpPr>
          <p:nvPr>
            <p:ph type="sldNum" sz="quarter" idx="12"/>
          </p:nvPr>
        </p:nvSpPr>
        <p:spPr>
          <a:xfrm>
            <a:off x="8543925" y="6356350"/>
            <a:ext cx="561975" cy="365125"/>
          </a:xfrm>
          <a:prstGeom prst="rect">
            <a:avLst/>
          </a:prstGeom>
        </p:spPr>
        <p:txBody>
          <a:bodyPr/>
          <a:lstStyle/>
          <a:p>
            <a:pPr>
              <a:defRPr/>
            </a:pPr>
            <a:fld id="{CBEF0F55-A422-43CC-BB31-929BCABD20A5}" type="slidenum">
              <a:rPr lang="zh-CN" altLang="en-US" smtClean="0"/>
              <a:pPr>
                <a:defRPr/>
              </a:pPr>
              <a:t>‹#›</a:t>
            </a:fld>
            <a:endParaRPr lang="zh-CN" alt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9" name="Slide Number Placeholder 5"/>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140C5DE7-086C-434A-96F8-EB5D79AD457E}"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36512" y="0"/>
            <a:ext cx="6048672" cy="620688"/>
          </a:xfrm>
          <a:prstGeom prst="rect">
            <a:avLst/>
          </a:prstGeom>
        </p:spPr>
        <p:txBody>
          <a:bodyPr/>
          <a:lstStyle/>
          <a:p>
            <a:r>
              <a:rPr lang="zh-CN" altLang="en-US" smtClean="0"/>
              <a:t>单击此处编辑母版标题样式</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Footer Placeholder 4"/>
          <p:cNvSpPr>
            <a:spLocks noGrp="1"/>
          </p:cNvSpPr>
          <p:nvPr>
            <p:ph type="ftr" sz="quarter" idx="15"/>
          </p:nvPr>
        </p:nvSpPr>
        <p:spPr>
          <a:xfrm>
            <a:off x="658813" y="6356350"/>
            <a:ext cx="2847975" cy="365125"/>
          </a:xfrm>
          <a:prstGeom prst="rect">
            <a:avLst/>
          </a:prstGeom>
        </p:spPr>
        <p:txBody>
          <a:bodyPr/>
          <a:lstStyle>
            <a:lvl1pPr>
              <a:defRPr/>
            </a:lvl1pPr>
          </a:lstStyle>
          <a:p>
            <a:pPr>
              <a:defRPr/>
            </a:pPr>
            <a:r>
              <a:rPr lang="zh-CN" altLang="en-US"/>
              <a:t>烟台思创软件有限公司</a:t>
            </a:r>
          </a:p>
        </p:txBody>
      </p:sp>
      <p:sp>
        <p:nvSpPr>
          <p:cNvPr id="7" name="Slide Number Placeholder 5"/>
          <p:cNvSpPr>
            <a:spLocks noGrp="1"/>
          </p:cNvSpPr>
          <p:nvPr>
            <p:ph type="sldNum" sz="quarter" idx="16"/>
          </p:nvPr>
        </p:nvSpPr>
        <p:spPr>
          <a:xfrm>
            <a:off x="8543925" y="6356350"/>
            <a:ext cx="561975" cy="365125"/>
          </a:xfrm>
          <a:prstGeom prst="rect">
            <a:avLst/>
          </a:prstGeom>
        </p:spPr>
        <p:txBody>
          <a:bodyPr/>
          <a:lstStyle>
            <a:lvl1pPr>
              <a:defRPr/>
            </a:lvl1pPr>
          </a:lstStyle>
          <a:p>
            <a:pPr>
              <a:defRPr/>
            </a:pPr>
            <a:fld id="{8A650E99-3015-4547-BF0C-D9D63E0004E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6512" y="0"/>
            <a:ext cx="6048672" cy="620688"/>
          </a:xfrm>
          <a:prstGeom prst="rect">
            <a:avLst/>
          </a:prstGeom>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600200"/>
            <a:ext cx="4040188" cy="6096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4648200" y="1600200"/>
            <a:ext cx="4041775" cy="6096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1" name="Content Placeholder 10"/>
          <p:cNvSpPr>
            <a:spLocks noGrp="1"/>
          </p:cNvSpPr>
          <p:nvPr>
            <p:ph sz="quarter" idx="13"/>
          </p:nvPr>
        </p:nvSpPr>
        <p:spPr>
          <a:xfrm>
            <a:off x="457200" y="2212848"/>
            <a:ext cx="4041648" cy="391363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12"/>
          <p:cNvSpPr>
            <a:spLocks noGrp="1"/>
          </p:cNvSpPr>
          <p:nvPr>
            <p:ph sz="quarter" idx="14"/>
          </p:nvPr>
        </p:nvSpPr>
        <p:spPr>
          <a:xfrm>
            <a:off x="4672584" y="2212848"/>
            <a:ext cx="4041648" cy="39131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8" name="Footer Placeholder 4"/>
          <p:cNvSpPr>
            <a:spLocks noGrp="1"/>
          </p:cNvSpPr>
          <p:nvPr>
            <p:ph type="ftr" sz="quarter" idx="16"/>
          </p:nvPr>
        </p:nvSpPr>
        <p:spPr>
          <a:xfrm>
            <a:off x="658813" y="6356350"/>
            <a:ext cx="2847975" cy="365125"/>
          </a:xfrm>
          <a:prstGeom prst="rect">
            <a:avLst/>
          </a:prstGeom>
        </p:spPr>
        <p:txBody>
          <a:bodyPr/>
          <a:lstStyle>
            <a:lvl1pPr>
              <a:defRPr/>
            </a:lvl1pPr>
          </a:lstStyle>
          <a:p>
            <a:pPr>
              <a:defRPr/>
            </a:pPr>
            <a:r>
              <a:rPr lang="zh-CN" altLang="en-US"/>
              <a:t>烟台思创软件有限公司</a:t>
            </a:r>
          </a:p>
        </p:txBody>
      </p:sp>
      <p:sp>
        <p:nvSpPr>
          <p:cNvPr id="9" name="Slide Number Placeholder 5"/>
          <p:cNvSpPr>
            <a:spLocks noGrp="1"/>
          </p:cNvSpPr>
          <p:nvPr>
            <p:ph type="sldNum" sz="quarter" idx="17"/>
          </p:nvPr>
        </p:nvSpPr>
        <p:spPr>
          <a:xfrm>
            <a:off x="8543925" y="6356350"/>
            <a:ext cx="561975" cy="365125"/>
          </a:xfrm>
          <a:prstGeom prst="rect">
            <a:avLst/>
          </a:prstGeom>
        </p:spPr>
        <p:txBody>
          <a:bodyPr/>
          <a:lstStyle>
            <a:lvl1pPr>
              <a:defRPr/>
            </a:lvl1pPr>
          </a:lstStyle>
          <a:p>
            <a:pPr>
              <a:defRPr/>
            </a:pPr>
            <a:fld id="{CCB8BFDD-F317-4DD1-B00C-9FADDFCDA08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4808" y="0"/>
            <a:ext cx="5997352" cy="620688"/>
          </a:xfrm>
          <a:prstGeom prst="rect">
            <a:avLst/>
          </a:prstGeom>
        </p:spPr>
        <p:txBody>
          <a:bodyPr/>
          <a:lstStyle/>
          <a:p>
            <a:r>
              <a:rPr lang="zh-CN" altLang="en-US" smtClean="0"/>
              <a:t>单击此处编辑母版标题样式</a:t>
            </a:r>
            <a:endParaRPr lang="en-US" dirty="0"/>
          </a:p>
        </p:txBody>
      </p:sp>
      <p:sp>
        <p:nvSpPr>
          <p:cNvPr id="5" name="Slide Number Placeholder 5"/>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1F2C5571-B870-4005-841A-BC6D7C826B1F}"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A000808F-720B-4894-9472-FD48CABFA785}"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87" y="764704"/>
            <a:ext cx="3008313" cy="1597496"/>
          </a:xfrm>
          <a:prstGeom prst="rect">
            <a:avLst/>
          </a:prstGeo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19137" y="764704"/>
            <a:ext cx="4995863" cy="536145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5907087" y="2438400"/>
            <a:ext cx="3008313" cy="3687763"/>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Slide Number Placeholder 5"/>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0EFC1B38-5B35-4136-BCAB-8A88665C7133}"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19672" y="692696"/>
            <a:ext cx="5711824" cy="431254"/>
          </a:xfrm>
          <a:prstGeom prst="rect">
            <a:avLst/>
          </a:prstGeom>
        </p:spPr>
        <p:txBody>
          <a:bodyPr/>
          <a:lstStyle>
            <a:lvl1pPr algn="ctr">
              <a:lnSpc>
                <a:spcPct val="100000"/>
              </a:lnSpc>
              <a:defRPr sz="28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508126" y="1143000"/>
            <a:ext cx="6054724" cy="4541044"/>
          </a:xfrm>
          <a:prstGeom prst="rect">
            <a:avLst/>
          </a:prstGeo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1679576" y="5810250"/>
            <a:ext cx="5711824" cy="5334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Slide Number Placeholder 5"/>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5C7B875C-3034-4219-B0DF-2104D927D82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2"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30" y="-7164"/>
            <a:ext cx="9119639" cy="6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Placeholder 1"/>
          <p:cNvSpPr>
            <a:spLocks noGrp="1"/>
          </p:cNvSpPr>
          <p:nvPr>
            <p:ph type="title"/>
          </p:nvPr>
        </p:nvSpPr>
        <p:spPr>
          <a:xfrm>
            <a:off x="-36511" y="-27384"/>
            <a:ext cx="5904656" cy="692696"/>
          </a:xfrm>
          <a:prstGeom prst="rect">
            <a:avLst/>
          </a:prstGeom>
          <a:noFill/>
        </p:spPr>
        <p:txBody>
          <a:bodyPr vert="horz" lIns="91440" tIns="45720" rIns="91440" bIns="45720" rtlCol="0" anchor="b">
            <a:noAutofit/>
          </a:bodyPr>
          <a:lstStyle/>
          <a:p>
            <a:r>
              <a:rPr lang="zh-CN" altLang="en-US" dirty="0" smtClean="0"/>
              <a:t>单击此处编辑母版标题样式</a:t>
            </a:r>
            <a:endParaRPr lang="en-US" dirty="0"/>
          </a:p>
        </p:txBody>
      </p:sp>
      <p:sp>
        <p:nvSpPr>
          <p:cNvPr id="14" name="Text Placeholder 2"/>
          <p:cNvSpPr>
            <a:spLocks noGrp="1"/>
          </p:cNvSpPr>
          <p:nvPr>
            <p:ph type="body" idx="1"/>
          </p:nvPr>
        </p:nvSpPr>
        <p:spPr bwMode="auto">
          <a:xfrm>
            <a:off x="457200" y="764704"/>
            <a:ext cx="8229600" cy="5361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smtClean="0"/>
          </a:p>
        </p:txBody>
      </p:sp>
      <p:sp>
        <p:nvSpPr>
          <p:cNvPr id="15"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b="1" smtClean="0">
                <a:solidFill>
                  <a:schemeClr val="tx1">
                    <a:lumMod val="65000"/>
                    <a:lumOff val="35000"/>
                  </a:schemeClr>
                </a:solidFill>
                <a:latin typeface="微软雅黑" pitchFamily="34" charset="-122"/>
                <a:ea typeface="微软雅黑" pitchFamily="34" charset="-122"/>
              </a:defRPr>
            </a:lvl1pPr>
          </a:lstStyle>
          <a:p>
            <a:pPr>
              <a:defRPr/>
            </a:pPr>
            <a:r>
              <a:rPr lang="en-US" altLang="zh-CN" smtClean="0"/>
              <a:t>P</a:t>
            </a:r>
            <a:fld id="{CBEF0F55-A422-43CC-BB31-929BCABD20A5}" type="slidenum">
              <a:rPr lang="zh-CN" altLang="en-US" smtClean="0"/>
              <a:pPr>
                <a:defRPr/>
              </a:pPr>
              <a:t>‹#›</a:t>
            </a:fld>
            <a:endParaRPr lang="zh-CN" altLang="en-US" dirty="0"/>
          </a:p>
        </p:txBody>
      </p:sp>
      <p:sp>
        <p:nvSpPr>
          <p:cNvPr id="16" name="Oval 6"/>
          <p:cNvSpPr/>
          <p:nvPr userDrawn="1"/>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7"/>
          <p:cNvSpPr/>
          <p:nvPr userDrawn="1"/>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 Box 10"/>
          <p:cNvSpPr txBox="1">
            <a:spLocks noChangeArrowheads="1"/>
          </p:cNvSpPr>
          <p:nvPr userDrawn="1"/>
        </p:nvSpPr>
        <p:spPr bwMode="auto">
          <a:xfrm>
            <a:off x="590500" y="6424885"/>
            <a:ext cx="39901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400" b="1" dirty="0">
                <a:solidFill>
                  <a:srgbClr val="777777"/>
                </a:solidFill>
                <a:latin typeface="微软雅黑" pitchFamily="34" charset="-122"/>
                <a:ea typeface="微软雅黑" pitchFamily="34" charset="-122"/>
              </a:rPr>
              <a:t> 版权所有 </a:t>
            </a:r>
            <a:r>
              <a:rPr lang="en-US" altLang="zh-CN" sz="1400" b="1" dirty="0" smtClean="0">
                <a:solidFill>
                  <a:srgbClr val="777777"/>
                </a:solidFill>
                <a:latin typeface="微软雅黑" pitchFamily="34" charset="-122"/>
                <a:ea typeface="微软雅黑" pitchFamily="34" charset="-122"/>
              </a:rPr>
              <a:t>©2010-2011 </a:t>
            </a:r>
            <a:r>
              <a:rPr lang="zh-CN" altLang="en-US" sz="1400" b="1" dirty="0" smtClean="0">
                <a:solidFill>
                  <a:srgbClr val="777777"/>
                </a:solidFill>
                <a:latin typeface="微软雅黑" pitchFamily="34" charset="-122"/>
                <a:ea typeface="微软雅黑" pitchFamily="34" charset="-122"/>
              </a:rPr>
              <a:t>烟台思创软件有限公司</a:t>
            </a:r>
            <a:endParaRPr lang="zh-CN" altLang="en-US" sz="1400" b="1" dirty="0">
              <a:solidFill>
                <a:srgbClr val="777777"/>
              </a:solidFill>
              <a:latin typeface="微软雅黑" pitchFamily="34" charset="-122"/>
              <a:ea typeface="微软雅黑" pitchFamily="34" charset="-122"/>
            </a:endParaRPr>
          </a:p>
        </p:txBody>
      </p:sp>
      <p:sp>
        <p:nvSpPr>
          <p:cNvPr id="19" name="Line 11"/>
          <p:cNvSpPr>
            <a:spLocks noChangeShapeType="1"/>
          </p:cNvSpPr>
          <p:nvPr userDrawn="1"/>
        </p:nvSpPr>
        <p:spPr bwMode="auto">
          <a:xfrm>
            <a:off x="395288" y="6381750"/>
            <a:ext cx="8340725"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zh-CN" altLang="en-US"/>
          </a:p>
        </p:txBody>
      </p:sp>
      <p:pic>
        <p:nvPicPr>
          <p:cNvPr id="20"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50094" y="101005"/>
            <a:ext cx="30765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6"/>
          <p:cNvSpPr>
            <a:spLocks noChangeArrowheads="1"/>
          </p:cNvSpPr>
          <p:nvPr userDrawn="1"/>
        </p:nvSpPr>
        <p:spPr bwMode="auto">
          <a:xfrm>
            <a:off x="9525" y="620688"/>
            <a:ext cx="9134475" cy="46038"/>
          </a:xfrm>
          <a:prstGeom prst="rect">
            <a:avLst/>
          </a:prstGeom>
          <a:gradFill rotWithShape="1">
            <a:gsLst>
              <a:gs pos="0">
                <a:srgbClr val="0D44B3"/>
              </a:gs>
              <a:gs pos="100000">
                <a:srgbClr val="0D44B3"/>
              </a:gs>
            </a:gsLst>
            <a:lin ang="5400000" scaled="1"/>
          </a:gradFill>
          <a:ln>
            <a:noFill/>
          </a:ln>
        </p:spPr>
        <p:txBody>
          <a:bodyPr/>
          <a:lstStyle/>
          <a:p>
            <a:pPr fontAlgn="auto">
              <a:spcBef>
                <a:spcPts val="0"/>
              </a:spcBef>
              <a:spcAft>
                <a:spcPts val="0"/>
              </a:spcAft>
              <a:defRPr/>
            </a:pPr>
            <a:endParaRPr lang="zh-CN" altLang="en-US">
              <a:latin typeface="+mn-lt"/>
              <a:ea typeface="+mn-ea"/>
            </a:endParaRP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67" r:id="rId4"/>
    <p:sldLayoutId id="2147483766" r:id="rId5"/>
    <p:sldLayoutId id="2147483765" r:id="rId6"/>
    <p:sldLayoutId id="2147483764" r:id="rId7"/>
    <p:sldLayoutId id="2147483763" r:id="rId8"/>
    <p:sldLayoutId id="2147483762" r:id="rId9"/>
    <p:sldLayoutId id="2147483761" r:id="rId10"/>
    <p:sldLayoutId id="2147483760" r:id="rId11"/>
  </p:sldLayoutIdLst>
  <p:timing>
    <p:tnLst>
      <p:par>
        <p:cTn id="1" dur="indefinite" restart="never" nodeType="tmRoot"/>
      </p:par>
    </p:tnLst>
  </p:timing>
  <p:hf hdr="0"/>
  <p:txStyles>
    <p:titleStyle>
      <a:lvl1pPr algn="l" rtl="0" fontAlgn="base">
        <a:lnSpc>
          <a:spcPts val="5800"/>
        </a:lnSpc>
        <a:spcBef>
          <a:spcPct val="0"/>
        </a:spcBef>
        <a:spcAft>
          <a:spcPct val="0"/>
        </a:spcAft>
        <a:defRPr sz="2400" b="1" kern="1200">
          <a:solidFill>
            <a:schemeClr val="tx2"/>
          </a:solidFill>
          <a:effectLst>
            <a:outerShdw blurRad="63500" dist="38100" dir="5400000" algn="t" rotWithShape="0">
              <a:prstClr val="black">
                <a:alpha val="25000"/>
              </a:prstClr>
            </a:outerShdw>
          </a:effectLst>
          <a:latin typeface="微软雅黑" pitchFamily="34" charset="-122"/>
          <a:ea typeface="微软雅黑" pitchFamily="34" charset="-122"/>
          <a:cs typeface="微软雅黑" pitchFamily="34" charset="-122"/>
        </a:defRPr>
      </a:lvl1pPr>
      <a:lvl2pPr algn="ctr" rtl="0" fontAlgn="base">
        <a:lnSpc>
          <a:spcPts val="5800"/>
        </a:lnSpc>
        <a:spcBef>
          <a:spcPct val="0"/>
        </a:spcBef>
        <a:spcAft>
          <a:spcPct val="0"/>
        </a:spcAft>
        <a:defRPr sz="5400">
          <a:solidFill>
            <a:schemeClr val="tx2"/>
          </a:solidFill>
          <a:latin typeface="Palatino Linotype" pitchFamily="18" charset="0"/>
          <a:ea typeface="幼圆"/>
          <a:cs typeface="幼圆"/>
        </a:defRPr>
      </a:lvl2pPr>
      <a:lvl3pPr algn="ctr" rtl="0" fontAlgn="base">
        <a:lnSpc>
          <a:spcPts val="5800"/>
        </a:lnSpc>
        <a:spcBef>
          <a:spcPct val="0"/>
        </a:spcBef>
        <a:spcAft>
          <a:spcPct val="0"/>
        </a:spcAft>
        <a:defRPr sz="5400">
          <a:solidFill>
            <a:schemeClr val="tx2"/>
          </a:solidFill>
          <a:latin typeface="Palatino Linotype" pitchFamily="18" charset="0"/>
          <a:ea typeface="幼圆"/>
          <a:cs typeface="幼圆"/>
        </a:defRPr>
      </a:lvl3pPr>
      <a:lvl4pPr algn="ctr" rtl="0" fontAlgn="base">
        <a:lnSpc>
          <a:spcPts val="5800"/>
        </a:lnSpc>
        <a:spcBef>
          <a:spcPct val="0"/>
        </a:spcBef>
        <a:spcAft>
          <a:spcPct val="0"/>
        </a:spcAft>
        <a:defRPr sz="5400">
          <a:solidFill>
            <a:schemeClr val="tx2"/>
          </a:solidFill>
          <a:latin typeface="Palatino Linotype" pitchFamily="18" charset="0"/>
          <a:ea typeface="幼圆"/>
          <a:cs typeface="幼圆"/>
        </a:defRPr>
      </a:lvl4pPr>
      <a:lvl5pPr algn="ctr" rtl="0" fontAlgn="base">
        <a:lnSpc>
          <a:spcPts val="5800"/>
        </a:lnSpc>
        <a:spcBef>
          <a:spcPct val="0"/>
        </a:spcBef>
        <a:spcAft>
          <a:spcPct val="0"/>
        </a:spcAft>
        <a:defRPr sz="5400">
          <a:solidFill>
            <a:schemeClr val="tx2"/>
          </a:solidFill>
          <a:latin typeface="Palatino Linotype" pitchFamily="18" charset="0"/>
          <a:ea typeface="幼圆"/>
          <a:cs typeface="幼圆"/>
        </a:defRPr>
      </a:lvl5pPr>
      <a:lvl6pPr marL="457200" algn="ctr" rtl="0" fontAlgn="base">
        <a:lnSpc>
          <a:spcPts val="5800"/>
        </a:lnSpc>
        <a:spcBef>
          <a:spcPct val="0"/>
        </a:spcBef>
        <a:spcAft>
          <a:spcPct val="0"/>
        </a:spcAft>
        <a:defRPr sz="5400">
          <a:solidFill>
            <a:schemeClr val="tx2"/>
          </a:solidFill>
          <a:latin typeface="Palatino Linotype" pitchFamily="18" charset="0"/>
          <a:ea typeface="幼圆"/>
          <a:cs typeface="幼圆"/>
        </a:defRPr>
      </a:lvl6pPr>
      <a:lvl7pPr marL="914400" algn="ctr" rtl="0" fontAlgn="base">
        <a:lnSpc>
          <a:spcPts val="5800"/>
        </a:lnSpc>
        <a:spcBef>
          <a:spcPct val="0"/>
        </a:spcBef>
        <a:spcAft>
          <a:spcPct val="0"/>
        </a:spcAft>
        <a:defRPr sz="5400">
          <a:solidFill>
            <a:schemeClr val="tx2"/>
          </a:solidFill>
          <a:latin typeface="Palatino Linotype" pitchFamily="18" charset="0"/>
          <a:ea typeface="幼圆"/>
          <a:cs typeface="幼圆"/>
        </a:defRPr>
      </a:lvl7pPr>
      <a:lvl8pPr marL="1371600" algn="ctr" rtl="0" fontAlgn="base">
        <a:lnSpc>
          <a:spcPts val="5800"/>
        </a:lnSpc>
        <a:spcBef>
          <a:spcPct val="0"/>
        </a:spcBef>
        <a:spcAft>
          <a:spcPct val="0"/>
        </a:spcAft>
        <a:defRPr sz="5400">
          <a:solidFill>
            <a:schemeClr val="tx2"/>
          </a:solidFill>
          <a:latin typeface="Palatino Linotype" pitchFamily="18" charset="0"/>
          <a:ea typeface="幼圆"/>
          <a:cs typeface="幼圆"/>
        </a:defRPr>
      </a:lvl8pPr>
      <a:lvl9pPr marL="1828800" algn="ctr" rtl="0" fontAlgn="base">
        <a:lnSpc>
          <a:spcPts val="5800"/>
        </a:lnSpc>
        <a:spcBef>
          <a:spcPct val="0"/>
        </a:spcBef>
        <a:spcAft>
          <a:spcPct val="0"/>
        </a:spcAft>
        <a:defRPr sz="5400">
          <a:solidFill>
            <a:schemeClr val="tx2"/>
          </a:solidFill>
          <a:latin typeface="Palatino Linotype" pitchFamily="18" charset="0"/>
          <a:ea typeface="幼圆"/>
          <a:cs typeface="幼圆"/>
        </a:defRPr>
      </a:lvl9pPr>
    </p:titleStyle>
    <p:bodyStyle>
      <a:lvl1pPr marL="342900" indent="-342900" algn="l" rtl="0" fontAlgn="base">
        <a:spcBef>
          <a:spcPct val="20000"/>
        </a:spcBef>
        <a:spcAft>
          <a:spcPct val="0"/>
        </a:spcAft>
        <a:buFont typeface="Arial" charset="0"/>
        <a:buChar char="•"/>
        <a:defRPr sz="2400" b="1" kern="1200">
          <a:solidFill>
            <a:schemeClr val="tx1"/>
          </a:solidFill>
          <a:latin typeface="微软雅黑" pitchFamily="34" charset="-122"/>
          <a:ea typeface="微软雅黑" pitchFamily="34" charset="-122"/>
          <a:cs typeface="+mn-cs"/>
        </a:defRPr>
      </a:lvl1pPr>
      <a:lvl2pPr marL="742950" indent="-285750" algn="l" rtl="0" fontAlgn="base">
        <a:spcBef>
          <a:spcPct val="20000"/>
        </a:spcBef>
        <a:spcAft>
          <a:spcPct val="0"/>
        </a:spcAft>
        <a:buFont typeface="Courier New" pitchFamily="49" charset="0"/>
        <a:buChar char="o"/>
        <a:defRPr sz="2400" b="1" kern="1200">
          <a:solidFill>
            <a:schemeClr val="tx1"/>
          </a:solidFill>
          <a:latin typeface="微软雅黑" pitchFamily="34" charset="-122"/>
          <a:ea typeface="微软雅黑" pitchFamily="34" charset="-122"/>
          <a:cs typeface="+mn-cs"/>
        </a:defRPr>
      </a:lvl2pPr>
      <a:lvl3pPr marL="1143000" indent="-228600" algn="l" rtl="0" fontAlgn="base">
        <a:spcBef>
          <a:spcPct val="20000"/>
        </a:spcBef>
        <a:spcAft>
          <a:spcPct val="0"/>
        </a:spcAft>
        <a:buFont typeface="Arial" charset="0"/>
        <a:buChar char="•"/>
        <a:defRPr sz="2400" b="1" kern="1200">
          <a:solidFill>
            <a:schemeClr val="tx1"/>
          </a:solidFill>
          <a:latin typeface="微软雅黑" pitchFamily="34" charset="-122"/>
          <a:ea typeface="微软雅黑" pitchFamily="34" charset="-122"/>
          <a:cs typeface="+mn-cs"/>
        </a:defRPr>
      </a:lvl3pPr>
      <a:lvl4pPr marL="1600200" indent="-228600" algn="l" rtl="0" fontAlgn="base">
        <a:spcBef>
          <a:spcPct val="20000"/>
        </a:spcBef>
        <a:spcAft>
          <a:spcPct val="0"/>
        </a:spcAft>
        <a:buFont typeface="Courier New" pitchFamily="49" charset="0"/>
        <a:buChar char="o"/>
        <a:defRPr sz="2400" b="1" kern="1200">
          <a:solidFill>
            <a:schemeClr val="tx1"/>
          </a:solidFill>
          <a:latin typeface="微软雅黑" pitchFamily="34" charset="-122"/>
          <a:ea typeface="微软雅黑" pitchFamily="34" charset="-122"/>
          <a:cs typeface="+mn-cs"/>
        </a:defRPr>
      </a:lvl4pPr>
      <a:lvl5pPr marL="2057400" indent="-228600" algn="l" rtl="0" fontAlgn="base">
        <a:spcBef>
          <a:spcPct val="20000"/>
        </a:spcBef>
        <a:spcAft>
          <a:spcPct val="0"/>
        </a:spcAft>
        <a:buFont typeface="Arial" charset="0"/>
        <a:buChar char="•"/>
        <a:defRPr sz="2400" b="1"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ron.c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mailto:stronsoft@163.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24744"/>
            <a:ext cx="7772400" cy="2674938"/>
          </a:xfrm>
        </p:spPr>
        <p:txBody>
          <a:bodyPr/>
          <a:lstStyle/>
          <a:p>
            <a:pPr fontAlgn="auto">
              <a:spcAft>
                <a:spcPts val="0"/>
              </a:spcAft>
              <a:defRPr/>
            </a:pPr>
            <a:r>
              <a:rPr lang="zh-CN" altLang="en-US" sz="4400" dirty="0">
                <a:cs typeface="+mj-cs"/>
              </a:rPr>
              <a:t>思</a:t>
            </a:r>
            <a:r>
              <a:rPr lang="zh-CN" altLang="en-US" sz="4400" dirty="0" smtClean="0">
                <a:cs typeface="+mj-cs"/>
              </a:rPr>
              <a:t>创仓存管理系统</a:t>
            </a:r>
            <a:r>
              <a:rPr lang="en-US" altLang="zh-CN" sz="4400" dirty="0" smtClean="0">
                <a:cs typeface="+mj-cs"/>
              </a:rPr>
              <a:t/>
            </a:r>
            <a:br>
              <a:rPr lang="en-US" altLang="zh-CN" sz="4400" dirty="0" smtClean="0">
                <a:cs typeface="+mj-cs"/>
              </a:rPr>
            </a:br>
            <a:r>
              <a:rPr lang="zh-CN" altLang="en-US" sz="4400" dirty="0" smtClean="0">
                <a:cs typeface="+mj-cs"/>
              </a:rPr>
              <a:t>功能演示</a:t>
            </a:r>
            <a:endParaRPr lang="zh-CN" altLang="en-US" sz="4400" dirty="0">
              <a:cs typeface="+mj-cs"/>
            </a:endParaRPr>
          </a:p>
        </p:txBody>
      </p:sp>
      <p:sp>
        <p:nvSpPr>
          <p:cNvPr id="3" name="副标题 2"/>
          <p:cNvSpPr>
            <a:spLocks noGrp="1"/>
          </p:cNvSpPr>
          <p:nvPr>
            <p:ph type="subTitle" idx="1"/>
          </p:nvPr>
        </p:nvSpPr>
        <p:spPr/>
        <p:txBody>
          <a:bodyPr rtlCol="0"/>
          <a:lstStyle/>
          <a:p>
            <a:pPr fontAlgn="auto">
              <a:spcAft>
                <a:spcPts val="0"/>
              </a:spcAft>
              <a:buFont typeface="Arial" pitchFamily="34" charset="0"/>
              <a:buNone/>
              <a:defRPr/>
            </a:pPr>
            <a:r>
              <a:rPr lang="zh-CN" altLang="en-US" dirty="0"/>
              <a:t>烟台</a:t>
            </a:r>
            <a:r>
              <a:rPr lang="zh-CN" altLang="en-US" dirty="0" smtClean="0"/>
              <a:t>思创软件有限公司 </a:t>
            </a:r>
            <a:r>
              <a:rPr lang="en-US" altLang="zh-CN" dirty="0" smtClean="0"/>
              <a:t>2011-12-10</a:t>
            </a:r>
            <a:endParaRPr lang="zh-CN" altLang="en-US" dirty="0"/>
          </a:p>
        </p:txBody>
      </p:sp>
      <p:sp>
        <p:nvSpPr>
          <p:cNvPr id="4" name="灯片编号占位符 3"/>
          <p:cNvSpPr>
            <a:spLocks noGrp="1"/>
          </p:cNvSpPr>
          <p:nvPr>
            <p:ph type="sldNum" sz="quarter" idx="11"/>
          </p:nvPr>
        </p:nvSpPr>
        <p:spPr/>
        <p:txBody>
          <a:bodyPr/>
          <a:lstStyle/>
          <a:p>
            <a:pPr>
              <a:defRPr/>
            </a:pPr>
            <a:fld id="{B6C72426-E44A-435E-8493-D45DA6B88B08}" type="slidenum">
              <a:rPr lang="zh-CN" altLang="en-US"/>
              <a:pPr>
                <a:defRPr/>
              </a:pPr>
              <a:t>1</a:t>
            </a:fld>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19" y="1188716"/>
            <a:ext cx="8813869" cy="41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穿透查询</a:t>
            </a:r>
            <a:r>
              <a:rPr lang="zh-CN" altLang="en-US" dirty="0" smtClean="0">
                <a:effectLst>
                  <a:outerShdw blurRad="38100" dist="38100" dir="2700000" algn="tl">
                    <a:srgbClr val="000000">
                      <a:alpha val="43137"/>
                    </a:srgbClr>
                  </a:outerShdw>
                </a:effectLst>
                <a:cs typeface="+mj-cs"/>
              </a:rPr>
              <a:t>（往来户详情</a:t>
            </a:r>
            <a:r>
              <a:rPr lang="zh-CN" altLang="en-US" dirty="0" smtClean="0">
                <a:effectLst>
                  <a:outerShdw blurRad="38100" dist="38100" dir="2700000" algn="tl">
                    <a:srgbClr val="000000">
                      <a:alpha val="43137"/>
                    </a:srgbClr>
                  </a:outerShdw>
                </a:effectLst>
                <a:cs typeface="+mj-cs"/>
              </a:rPr>
              <a:t>）</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10</a:t>
            </a:fld>
            <a:endParaRPr lang="zh-CN" altLang="en-US" dirty="0"/>
          </a:p>
        </p:txBody>
      </p:sp>
      <p:cxnSp>
        <p:nvCxnSpPr>
          <p:cNvPr id="15" name="直接箭头连接符 14"/>
          <p:cNvCxnSpPr/>
          <p:nvPr/>
        </p:nvCxnSpPr>
        <p:spPr>
          <a:xfrm>
            <a:off x="1835696" y="1411344"/>
            <a:ext cx="516694" cy="3095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5536" y="1144798"/>
            <a:ext cx="1956853"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各类标签切换</a:t>
            </a:r>
            <a:endParaRPr lang="en-US" altLang="zh-CN" sz="1600" b="1" dirty="0" smtClean="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703126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库存操作（入库）</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11</a:t>
            </a:fld>
            <a:endParaRPr lang="zh-CN" altLang="en-US" dirty="0"/>
          </a:p>
        </p:txBody>
      </p:sp>
      <p:sp>
        <p:nvSpPr>
          <p:cNvPr id="6" name="TextBox 5"/>
          <p:cNvSpPr txBox="1"/>
          <p:nvPr/>
        </p:nvSpPr>
        <p:spPr>
          <a:xfrm>
            <a:off x="54607" y="4890646"/>
            <a:ext cx="6984776" cy="338554"/>
          </a:xfrm>
          <a:prstGeom prst="rect">
            <a:avLst/>
          </a:prstGeom>
          <a:noFill/>
          <a:ln>
            <a:noFill/>
          </a:ln>
        </p:spPr>
        <p:txBody>
          <a:bodyPr wrap="square" rtlCol="0">
            <a:spAutoFit/>
          </a:bodyPr>
          <a:lstStyle/>
          <a:p>
            <a:r>
              <a:rPr lang="zh-CN" altLang="en-US" sz="1600" b="1" dirty="0" smtClean="0">
                <a:latin typeface="微软雅黑" pitchFamily="34" charset="-122"/>
                <a:ea typeface="微软雅黑" pitchFamily="34" charset="-122"/>
              </a:rPr>
              <a:t>入库单据分为采购入库、产成品入库、其他入库；</a:t>
            </a:r>
            <a:endParaRPr lang="en-US" altLang="zh-CN" sz="1600" b="1" dirty="0" smtClean="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6" y="881479"/>
            <a:ext cx="9040845" cy="355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423032"/>
            <a:ext cx="2233753" cy="161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6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库存操作（出库）</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12</a:t>
            </a:fld>
            <a:endParaRPr lang="zh-CN" altLang="en-US" dirty="0"/>
          </a:p>
        </p:txBody>
      </p:sp>
      <p:sp>
        <p:nvSpPr>
          <p:cNvPr id="6" name="TextBox 5"/>
          <p:cNvSpPr txBox="1"/>
          <p:nvPr/>
        </p:nvSpPr>
        <p:spPr>
          <a:xfrm>
            <a:off x="72748" y="5147298"/>
            <a:ext cx="6984776" cy="338554"/>
          </a:xfrm>
          <a:prstGeom prst="rect">
            <a:avLst/>
          </a:prstGeom>
          <a:noFill/>
          <a:ln>
            <a:noFill/>
          </a:ln>
        </p:spPr>
        <p:txBody>
          <a:bodyPr wrap="square" rtlCol="0">
            <a:spAutoFit/>
          </a:bodyPr>
          <a:lstStyle/>
          <a:p>
            <a:r>
              <a:rPr lang="zh-CN" altLang="en-US" sz="1600" b="1" dirty="0" smtClean="0">
                <a:latin typeface="微软雅黑" pitchFamily="34" charset="-122"/>
                <a:ea typeface="微软雅黑" pitchFamily="34" charset="-122"/>
              </a:rPr>
              <a:t>出库单据类型分为：销售出库、车间领料、工程领料、其他出库；</a:t>
            </a:r>
            <a:endParaRPr lang="en-US" altLang="zh-CN" sz="1600" b="1" dirty="0" smtClean="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0" y="714701"/>
            <a:ext cx="9023496" cy="401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510407"/>
            <a:ext cx="2233753" cy="161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69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库存操作（盘点）</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13</a:t>
            </a:fld>
            <a:endParaRPr lang="zh-CN"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614" y="709635"/>
            <a:ext cx="7141451" cy="338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077072"/>
            <a:ext cx="2054242" cy="222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665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库存操作（移库）</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14</a:t>
            </a:fld>
            <a:endParaRPr lang="zh-CN" alt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980728"/>
            <a:ext cx="79343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682" y="3982864"/>
            <a:ext cx="2314636" cy="183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186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库存查询（可控物料）</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15</a:t>
            </a:fld>
            <a:endParaRPr lang="zh-CN"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77517"/>
            <a:ext cx="79724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4365104"/>
            <a:ext cx="75819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877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基础数据（物料维护）</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16</a:t>
            </a:fld>
            <a:endParaRPr lang="zh-CN" alt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764704"/>
            <a:ext cx="76485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6009" y="5754742"/>
            <a:ext cx="6984776" cy="338554"/>
          </a:xfrm>
          <a:prstGeom prst="rect">
            <a:avLst/>
          </a:prstGeom>
          <a:noFill/>
          <a:ln>
            <a:noFill/>
          </a:ln>
        </p:spPr>
        <p:txBody>
          <a:bodyPr wrap="square" rtlCol="0">
            <a:spAutoFit/>
          </a:bodyPr>
          <a:lstStyle/>
          <a:p>
            <a:r>
              <a:rPr lang="zh-CN" altLang="en-US" sz="1600" b="1" dirty="0" smtClean="0">
                <a:latin typeface="微软雅黑" pitchFamily="34" charset="-122"/>
                <a:ea typeface="微软雅黑" pitchFamily="34" charset="-122"/>
              </a:rPr>
              <a:t>支持上传图片或附件介绍</a:t>
            </a:r>
            <a:endParaRPr lang="en-US" altLang="zh-CN" sz="1600" b="1" dirty="0" smtClean="0">
              <a:latin typeface="微软雅黑" pitchFamily="34" charset="-122"/>
              <a:ea typeface="微软雅黑" pitchFamily="34" charset="-122"/>
            </a:endParaRPr>
          </a:p>
        </p:txBody>
      </p:sp>
    </p:spTree>
    <p:extLst>
      <p:ext uri="{BB962C8B-B14F-4D97-AF65-F5344CB8AC3E}">
        <p14:creationId xmlns:p14="http://schemas.microsoft.com/office/powerpoint/2010/main" val="88928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基础数据（客商维护）</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17</a:t>
            </a:fld>
            <a:endParaRPr lang="zh-CN" alt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4704"/>
            <a:ext cx="782955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42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基础数据（组织维护）</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18</a:t>
            </a:fld>
            <a:endParaRPr lang="zh-CN" alt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74867"/>
            <a:ext cx="8417702" cy="474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630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手机使用</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19</a:t>
            </a:fld>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78635"/>
            <a:ext cx="7339811" cy="550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30430" y="791288"/>
            <a:ext cx="1461362" cy="2062103"/>
          </a:xfrm>
          <a:prstGeom prst="rect">
            <a:avLst/>
          </a:prstGeom>
          <a:noFill/>
          <a:ln>
            <a:noFill/>
          </a:ln>
        </p:spPr>
        <p:txBody>
          <a:bodyPr wrap="none" rtlCol="0">
            <a:spAutoFit/>
          </a:bodyPr>
          <a:lstStyle/>
          <a:p>
            <a:r>
              <a:rPr lang="zh-CN" altLang="en-US" sz="1600" b="1" dirty="0" smtClean="0">
                <a:latin typeface="微软雅黑" pitchFamily="34" charset="-122"/>
                <a:ea typeface="微软雅黑" pitchFamily="34" charset="-122"/>
              </a:rPr>
              <a:t>推荐配置：</a:t>
            </a:r>
            <a:endParaRPr lang="en-US" altLang="zh-CN" sz="1600" b="1" dirty="0" smtClean="0">
              <a:latin typeface="微软雅黑" pitchFamily="34" charset="-122"/>
              <a:ea typeface="微软雅黑" pitchFamily="34" charset="-122"/>
            </a:endParaRPr>
          </a:p>
          <a:p>
            <a:endParaRPr lang="en-US" altLang="zh-CN" sz="1600" b="1" dirty="0" smtClean="0">
              <a:latin typeface="微软雅黑" pitchFamily="34" charset="-122"/>
              <a:ea typeface="微软雅黑" pitchFamily="34" charset="-122"/>
            </a:endParaRPr>
          </a:p>
          <a:p>
            <a:r>
              <a:rPr lang="en-US" altLang="zh-CN" sz="1600" b="1" dirty="0" err="1" smtClean="0">
                <a:latin typeface="微软雅黑" pitchFamily="34" charset="-122"/>
                <a:ea typeface="微软雅黑" pitchFamily="34" charset="-122"/>
              </a:rPr>
              <a:t>Andriod</a:t>
            </a:r>
            <a:r>
              <a:rPr lang="en-US" altLang="zh-CN" sz="1600" b="1" dirty="0" smtClean="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3.2</a:t>
            </a:r>
            <a:r>
              <a:rPr lang="en-US" altLang="zh-CN" sz="1600" b="1" dirty="0" smtClean="0">
                <a:latin typeface="微软雅黑" pitchFamily="34" charset="-122"/>
                <a:ea typeface="微软雅黑" pitchFamily="34" charset="-122"/>
              </a:rPr>
              <a:t> </a:t>
            </a:r>
          </a:p>
          <a:p>
            <a:r>
              <a:rPr lang="zh-CN" altLang="en-US" sz="1600" b="1" dirty="0">
                <a:latin typeface="微软雅黑" pitchFamily="34" charset="-122"/>
                <a:ea typeface="微软雅黑" pitchFamily="34" charset="-122"/>
              </a:rPr>
              <a:t>自</a:t>
            </a:r>
            <a:r>
              <a:rPr lang="zh-CN" altLang="en-US" sz="1600" b="1" dirty="0" smtClean="0">
                <a:latin typeface="微软雅黑" pitchFamily="34" charset="-122"/>
                <a:ea typeface="微软雅黑" pitchFamily="34" charset="-122"/>
              </a:rPr>
              <a:t>带浏览器、</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内存</a:t>
            </a:r>
            <a:r>
              <a:rPr lang="en-US" altLang="zh-CN" sz="1600" b="1" dirty="0" smtClean="0">
                <a:latin typeface="微软雅黑" pitchFamily="34" charset="-122"/>
                <a:ea typeface="微软雅黑" pitchFamily="34" charset="-122"/>
              </a:rPr>
              <a:t>1G</a:t>
            </a:r>
          </a:p>
          <a:p>
            <a:endParaRPr lang="en-US" altLang="zh-CN" sz="1600" b="1" dirty="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推荐机型：</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魅族</a:t>
            </a:r>
            <a:r>
              <a:rPr lang="en-US" altLang="zh-CN" sz="1600" b="1" dirty="0" smtClean="0">
                <a:latin typeface="微软雅黑" pitchFamily="34" charset="-122"/>
                <a:ea typeface="微软雅黑" pitchFamily="34" charset="-122"/>
              </a:rPr>
              <a:t>M9</a:t>
            </a:r>
          </a:p>
        </p:txBody>
      </p:sp>
    </p:spTree>
    <p:extLst>
      <p:ext uri="{BB962C8B-B14F-4D97-AF65-F5344CB8AC3E}">
        <p14:creationId xmlns:p14="http://schemas.microsoft.com/office/powerpoint/2010/main" val="3387825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1"/>
            <a:ext cx="8229600" cy="620688"/>
          </a:xfrm>
        </p:spPr>
        <p:txBody>
          <a:bodyPr/>
          <a:lstStyle/>
          <a:p>
            <a:pPr fontAlgn="auto">
              <a:spcAft>
                <a:spcPts val="0"/>
              </a:spcAft>
              <a:defRPr/>
            </a:pPr>
            <a:r>
              <a:rPr lang="zh-CN" altLang="en-US" dirty="0" smtClean="0">
                <a:cs typeface="+mj-cs"/>
              </a:rPr>
              <a:t>版本历史</a:t>
            </a:r>
            <a:endParaRPr lang="zh-CN" altLang="en-US" dirty="0">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solidFill>
                  <a:prstClr val="black">
                    <a:lumMod val="65000"/>
                    <a:lumOff val="35000"/>
                  </a:prstClr>
                </a:solidFill>
              </a:rPr>
              <a:pPr>
                <a:defRPr/>
              </a:pPr>
              <a:t>2</a:t>
            </a:fld>
            <a:endParaRPr lang="zh-CN" altLang="en-US" dirty="0">
              <a:solidFill>
                <a:prstClr val="black">
                  <a:lumMod val="65000"/>
                  <a:lumOff val="35000"/>
                </a:prst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1332397990"/>
              </p:ext>
            </p:extLst>
          </p:nvPr>
        </p:nvGraphicFramePr>
        <p:xfrm>
          <a:off x="179512" y="836712"/>
          <a:ext cx="8856984" cy="1483360"/>
        </p:xfrm>
        <a:graphic>
          <a:graphicData uri="http://schemas.openxmlformats.org/drawingml/2006/table">
            <a:tbl>
              <a:tblPr firstRow="1" bandRow="1">
                <a:tableStyleId>{5C22544A-7EE6-4342-B048-85BDC9FD1C3A}</a:tableStyleId>
              </a:tblPr>
              <a:tblGrid>
                <a:gridCol w="1440160"/>
                <a:gridCol w="1080120"/>
                <a:gridCol w="4122458"/>
                <a:gridCol w="2214246"/>
              </a:tblGrid>
              <a:tr h="370840">
                <a:tc>
                  <a:txBody>
                    <a:bodyPr/>
                    <a:lstStyle/>
                    <a:p>
                      <a:r>
                        <a:rPr lang="zh-CN" altLang="en-US" sz="1600" b="1" dirty="0" smtClean="0">
                          <a:latin typeface="微软雅黑" pitchFamily="34" charset="-122"/>
                          <a:ea typeface="微软雅黑" pitchFamily="34" charset="-122"/>
                        </a:rPr>
                        <a:t>修订日期</a:t>
                      </a:r>
                      <a:endParaRPr lang="zh-CN" altLang="en-US" sz="1600" b="1" dirty="0">
                        <a:latin typeface="微软雅黑" pitchFamily="34" charset="-122"/>
                        <a:ea typeface="微软雅黑" pitchFamily="34" charset="-122"/>
                      </a:endParaRPr>
                    </a:p>
                  </a:txBody>
                  <a:tcPr/>
                </a:tc>
                <a:tc>
                  <a:txBody>
                    <a:bodyPr/>
                    <a:lstStyle/>
                    <a:p>
                      <a:r>
                        <a:rPr lang="zh-CN" altLang="en-US" sz="1600" b="1" dirty="0" smtClean="0">
                          <a:latin typeface="微软雅黑" pitchFamily="34" charset="-122"/>
                          <a:ea typeface="微软雅黑" pitchFamily="34" charset="-122"/>
                        </a:rPr>
                        <a:t>修订人</a:t>
                      </a:r>
                      <a:endParaRPr lang="zh-CN" altLang="en-US" sz="1600" b="1" dirty="0">
                        <a:latin typeface="微软雅黑" pitchFamily="34" charset="-122"/>
                        <a:ea typeface="微软雅黑" pitchFamily="34" charset="-122"/>
                      </a:endParaRPr>
                    </a:p>
                  </a:txBody>
                  <a:tcPr/>
                </a:tc>
                <a:tc>
                  <a:txBody>
                    <a:bodyPr/>
                    <a:lstStyle/>
                    <a:p>
                      <a:r>
                        <a:rPr lang="zh-CN" altLang="en-US" sz="1600" b="1" dirty="0" smtClean="0">
                          <a:latin typeface="微软雅黑" pitchFamily="34" charset="-122"/>
                          <a:ea typeface="微软雅黑" pitchFamily="34" charset="-122"/>
                        </a:rPr>
                        <a:t>修订内容</a:t>
                      </a:r>
                      <a:endParaRPr lang="zh-CN" altLang="en-US" sz="1600" b="1" dirty="0">
                        <a:latin typeface="微软雅黑" pitchFamily="34" charset="-122"/>
                        <a:ea typeface="微软雅黑" pitchFamily="34" charset="-122"/>
                      </a:endParaRPr>
                    </a:p>
                  </a:txBody>
                  <a:tcPr/>
                </a:tc>
                <a:tc>
                  <a:txBody>
                    <a:bodyPr/>
                    <a:lstStyle/>
                    <a:p>
                      <a:r>
                        <a:rPr lang="zh-CN" altLang="en-US" sz="1600" b="1" dirty="0" smtClean="0">
                          <a:latin typeface="微软雅黑" pitchFamily="34" charset="-122"/>
                          <a:ea typeface="微软雅黑" pitchFamily="34" charset="-122"/>
                        </a:rPr>
                        <a:t>备注</a:t>
                      </a:r>
                      <a:endParaRPr lang="zh-CN" altLang="en-US" sz="1600" b="1" dirty="0">
                        <a:latin typeface="微软雅黑" pitchFamily="34" charset="-122"/>
                        <a:ea typeface="微软雅黑" pitchFamily="34" charset="-122"/>
                      </a:endParaRPr>
                    </a:p>
                  </a:txBody>
                  <a:tcPr/>
                </a:tc>
              </a:tr>
              <a:tr h="370840">
                <a:tc>
                  <a:txBody>
                    <a:bodyPr/>
                    <a:lstStyle/>
                    <a:p>
                      <a:r>
                        <a:rPr lang="en-US" altLang="zh-CN" sz="1600" b="1" dirty="0" smtClean="0">
                          <a:latin typeface="微软雅黑" pitchFamily="34" charset="-122"/>
                          <a:ea typeface="微软雅黑" pitchFamily="34" charset="-122"/>
                        </a:rPr>
                        <a:t>2011-12-10</a:t>
                      </a:r>
                      <a:endParaRPr lang="zh-CN" altLang="en-US" sz="1600" b="1" dirty="0">
                        <a:latin typeface="微软雅黑" pitchFamily="34" charset="-122"/>
                        <a:ea typeface="微软雅黑" pitchFamily="34" charset="-122"/>
                      </a:endParaRPr>
                    </a:p>
                  </a:txBody>
                  <a:tcPr/>
                </a:tc>
                <a:tc>
                  <a:txBody>
                    <a:bodyPr/>
                    <a:lstStyle/>
                    <a:p>
                      <a:r>
                        <a:rPr lang="zh-CN" altLang="en-US" sz="1600" b="1" dirty="0" smtClean="0">
                          <a:latin typeface="微软雅黑" pitchFamily="34" charset="-122"/>
                          <a:ea typeface="微软雅黑" pitchFamily="34" charset="-122"/>
                        </a:rPr>
                        <a:t>张鑫</a:t>
                      </a:r>
                      <a:endParaRPr lang="zh-CN" altLang="en-US" sz="1600" b="1" dirty="0">
                        <a:latin typeface="微软雅黑" pitchFamily="34" charset="-122"/>
                        <a:ea typeface="微软雅黑" pitchFamily="34" charset="-122"/>
                      </a:endParaRPr>
                    </a:p>
                  </a:txBody>
                  <a:tcPr/>
                </a:tc>
                <a:tc>
                  <a:txBody>
                    <a:bodyPr/>
                    <a:lstStyle/>
                    <a:p>
                      <a:r>
                        <a:rPr lang="zh-CN" altLang="en-US" sz="1600" b="1" dirty="0" smtClean="0">
                          <a:latin typeface="微软雅黑" pitchFamily="34" charset="-122"/>
                          <a:ea typeface="微软雅黑" pitchFamily="34" charset="-122"/>
                        </a:rPr>
                        <a:t>新建</a:t>
                      </a:r>
                      <a:endParaRPr lang="zh-CN" altLang="en-US" sz="1600" b="1" dirty="0">
                        <a:latin typeface="微软雅黑" pitchFamily="34" charset="-122"/>
                        <a:ea typeface="微软雅黑" pitchFamily="34" charset="-122"/>
                      </a:endParaRPr>
                    </a:p>
                  </a:txBody>
                  <a:tcPr/>
                </a:tc>
                <a:tc>
                  <a:txBody>
                    <a:bodyPr/>
                    <a:lstStyle/>
                    <a:p>
                      <a:endParaRPr lang="zh-CN" altLang="en-US" sz="1600" b="1">
                        <a:latin typeface="微软雅黑" pitchFamily="34" charset="-122"/>
                        <a:ea typeface="微软雅黑" pitchFamily="34" charset="-122"/>
                      </a:endParaRPr>
                    </a:p>
                  </a:txBody>
                  <a:tcPr/>
                </a:tc>
              </a:tr>
              <a:tr h="370840">
                <a:tc>
                  <a:txBody>
                    <a:bodyPr/>
                    <a:lstStyle/>
                    <a:p>
                      <a:endParaRPr lang="zh-CN" altLang="en-US" sz="1600" b="1">
                        <a:latin typeface="微软雅黑" pitchFamily="34" charset="-122"/>
                        <a:ea typeface="微软雅黑" pitchFamily="34" charset="-122"/>
                      </a:endParaRPr>
                    </a:p>
                  </a:txBody>
                  <a:tcPr/>
                </a:tc>
                <a:tc>
                  <a:txBody>
                    <a:bodyPr/>
                    <a:lstStyle/>
                    <a:p>
                      <a:endParaRPr lang="zh-CN" altLang="en-US" sz="1600" b="1">
                        <a:latin typeface="微软雅黑" pitchFamily="34" charset="-122"/>
                        <a:ea typeface="微软雅黑" pitchFamily="34" charset="-122"/>
                      </a:endParaRPr>
                    </a:p>
                  </a:txBody>
                  <a:tcPr/>
                </a:tc>
                <a:tc>
                  <a:txBody>
                    <a:bodyPr/>
                    <a:lstStyle/>
                    <a:p>
                      <a:endParaRPr lang="zh-CN" altLang="en-US" sz="1600" b="1">
                        <a:latin typeface="微软雅黑" pitchFamily="34" charset="-122"/>
                        <a:ea typeface="微软雅黑" pitchFamily="34" charset="-122"/>
                      </a:endParaRPr>
                    </a:p>
                  </a:txBody>
                  <a:tcPr/>
                </a:tc>
                <a:tc>
                  <a:txBody>
                    <a:bodyPr/>
                    <a:lstStyle/>
                    <a:p>
                      <a:endParaRPr lang="zh-CN" altLang="en-US" sz="1600" b="1">
                        <a:latin typeface="微软雅黑" pitchFamily="34" charset="-122"/>
                        <a:ea typeface="微软雅黑" pitchFamily="34" charset="-122"/>
                      </a:endParaRPr>
                    </a:p>
                  </a:txBody>
                  <a:tcPr/>
                </a:tc>
              </a:tr>
              <a:tr h="370840">
                <a:tc>
                  <a:txBody>
                    <a:bodyPr/>
                    <a:lstStyle/>
                    <a:p>
                      <a:endParaRPr lang="zh-CN" altLang="en-US" sz="1600" b="1">
                        <a:latin typeface="微软雅黑" pitchFamily="34" charset="-122"/>
                        <a:ea typeface="微软雅黑" pitchFamily="34" charset="-122"/>
                      </a:endParaRPr>
                    </a:p>
                  </a:txBody>
                  <a:tcPr/>
                </a:tc>
                <a:tc>
                  <a:txBody>
                    <a:bodyPr/>
                    <a:lstStyle/>
                    <a:p>
                      <a:endParaRPr lang="zh-CN" altLang="en-US" sz="1600" b="1">
                        <a:latin typeface="微软雅黑" pitchFamily="34" charset="-122"/>
                        <a:ea typeface="微软雅黑" pitchFamily="34" charset="-122"/>
                      </a:endParaRPr>
                    </a:p>
                  </a:txBody>
                  <a:tcPr/>
                </a:tc>
                <a:tc>
                  <a:txBody>
                    <a:bodyPr/>
                    <a:lstStyle/>
                    <a:p>
                      <a:endParaRPr lang="zh-CN" altLang="en-US" sz="1600" b="1">
                        <a:latin typeface="微软雅黑" pitchFamily="34" charset="-122"/>
                        <a:ea typeface="微软雅黑" pitchFamily="34" charset="-122"/>
                      </a:endParaRPr>
                    </a:p>
                  </a:txBody>
                  <a:tcPr/>
                </a:tc>
                <a:tc>
                  <a:txBody>
                    <a:bodyPr/>
                    <a:lstStyle/>
                    <a:p>
                      <a:endParaRPr lang="zh-CN" altLang="en-US" sz="1600" b="1" dirty="0">
                        <a:latin typeface="微软雅黑" pitchFamily="34" charset="-122"/>
                        <a:ea typeface="微软雅黑" pitchFamily="34" charset="-122"/>
                      </a:endParaRPr>
                    </a:p>
                  </a:txBody>
                  <a:tcPr/>
                </a:tc>
              </a:tr>
            </a:tbl>
          </a:graphicData>
        </a:graphic>
      </p:graphicFrame>
    </p:spTree>
    <p:extLst>
      <p:ext uri="{BB962C8B-B14F-4D97-AF65-F5344CB8AC3E}">
        <p14:creationId xmlns:p14="http://schemas.microsoft.com/office/powerpoint/2010/main" val="3051988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在线试用</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20</a:t>
            </a:fld>
            <a:endParaRPr lang="zh-CN" altLang="en-US" dirty="0"/>
          </a:p>
        </p:txBody>
      </p:sp>
      <p:sp>
        <p:nvSpPr>
          <p:cNvPr id="6" name="TextBox 5"/>
          <p:cNvSpPr txBox="1"/>
          <p:nvPr/>
        </p:nvSpPr>
        <p:spPr>
          <a:xfrm>
            <a:off x="1388007" y="1049058"/>
            <a:ext cx="6048672" cy="461665"/>
          </a:xfrm>
          <a:prstGeom prst="rect">
            <a:avLst/>
          </a:prstGeom>
          <a:noFill/>
          <a:ln>
            <a:noFill/>
          </a:ln>
        </p:spPr>
        <p:txBody>
          <a:bodyPr wrap="square" rtlCol="0">
            <a:spAutoFit/>
          </a:bodyPr>
          <a:lstStyle/>
          <a:p>
            <a:r>
              <a:rPr lang="en-US" altLang="zh-CN" sz="2400" b="1" u="sng" dirty="0" smtClean="0">
                <a:solidFill>
                  <a:srgbClr val="0000FF"/>
                </a:solidFill>
                <a:latin typeface="微软雅黑" pitchFamily="34" charset="-122"/>
                <a:ea typeface="微软雅黑" pitchFamily="34" charset="-122"/>
              </a:rPr>
              <a:t>http://stron.cn/demo/scmweb.asp</a:t>
            </a:r>
            <a:endParaRPr lang="en-US" altLang="zh-CN" sz="2400" b="1" u="sng" dirty="0" smtClean="0">
              <a:solidFill>
                <a:srgbClr val="0000FF"/>
              </a:solidFill>
              <a:latin typeface="微软雅黑" pitchFamily="34" charset="-122"/>
              <a:ea typeface="微软雅黑" pitchFamily="34" charset="-122"/>
            </a:endParaRPr>
          </a:p>
        </p:txBody>
      </p:sp>
      <p:sp>
        <p:nvSpPr>
          <p:cNvPr id="7" name="TextBox 6"/>
          <p:cNvSpPr txBox="1"/>
          <p:nvPr/>
        </p:nvSpPr>
        <p:spPr>
          <a:xfrm>
            <a:off x="1540407" y="1628800"/>
            <a:ext cx="2871936" cy="461665"/>
          </a:xfrm>
          <a:prstGeom prst="rect">
            <a:avLst/>
          </a:prstGeom>
          <a:noFill/>
          <a:ln>
            <a:noFill/>
          </a:ln>
        </p:spPr>
        <p:txBody>
          <a:bodyPr wrap="square" rtlCol="0">
            <a:spAutoFit/>
          </a:bodyPr>
          <a:lstStyle/>
          <a:p>
            <a:r>
              <a:rPr lang="zh-CN" altLang="en-US" sz="2400" b="1" dirty="0" smtClean="0">
                <a:latin typeface="微软雅黑" pitchFamily="34" charset="-122"/>
                <a:ea typeface="微软雅黑" pitchFamily="34" charset="-122"/>
              </a:rPr>
              <a:t>用户名：</a:t>
            </a:r>
            <a:r>
              <a:rPr lang="en-US" altLang="zh-CN" sz="2400" b="1" dirty="0" err="1" smtClean="0">
                <a:latin typeface="微软雅黑" pitchFamily="34" charset="-122"/>
                <a:ea typeface="微软雅黑" pitchFamily="34" charset="-122"/>
              </a:rPr>
              <a:t>CCDemo</a:t>
            </a:r>
            <a:endParaRPr lang="en-US" altLang="zh-CN" sz="2400" b="1" dirty="0" smtClean="0">
              <a:latin typeface="微软雅黑" pitchFamily="34" charset="-122"/>
              <a:ea typeface="微软雅黑" pitchFamily="34" charset="-122"/>
            </a:endParaRPr>
          </a:p>
        </p:txBody>
      </p:sp>
      <p:sp>
        <p:nvSpPr>
          <p:cNvPr id="8" name="TextBox 7"/>
          <p:cNvSpPr txBox="1"/>
          <p:nvPr/>
        </p:nvSpPr>
        <p:spPr>
          <a:xfrm>
            <a:off x="4508376" y="1628800"/>
            <a:ext cx="2871936" cy="461665"/>
          </a:xfrm>
          <a:prstGeom prst="rect">
            <a:avLst/>
          </a:prstGeom>
          <a:noFill/>
          <a:ln>
            <a:noFill/>
          </a:ln>
        </p:spPr>
        <p:txBody>
          <a:bodyPr wrap="square" rtlCol="0">
            <a:spAutoFit/>
          </a:bodyPr>
          <a:lstStyle/>
          <a:p>
            <a:r>
              <a:rPr lang="zh-CN" altLang="en-US" sz="2400" b="1" dirty="0" smtClean="0">
                <a:latin typeface="微软雅黑" pitchFamily="34" charset="-122"/>
                <a:ea typeface="微软雅黑" pitchFamily="34" charset="-122"/>
              </a:rPr>
              <a:t>密   码：</a:t>
            </a:r>
            <a:r>
              <a:rPr lang="en-US" altLang="zh-CN" sz="2400" b="1" dirty="0" smtClean="0">
                <a:latin typeface="微软雅黑" pitchFamily="34" charset="-122"/>
                <a:ea typeface="微软雅黑" pitchFamily="34" charset="-122"/>
              </a:rPr>
              <a:t>8888</a:t>
            </a:r>
            <a:endParaRPr lang="en-US" altLang="zh-CN" sz="2400" b="1" dirty="0" smtClean="0">
              <a:latin typeface="微软雅黑" pitchFamily="34" charset="-122"/>
              <a:ea typeface="微软雅黑" pitchFamily="34" charset="-122"/>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414" y="2407381"/>
            <a:ext cx="5161000" cy="365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227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软件服务</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21</a:t>
            </a:fld>
            <a:endParaRPr lang="zh-CN" altLang="en-US" dirty="0"/>
          </a:p>
        </p:txBody>
      </p:sp>
      <p:sp>
        <p:nvSpPr>
          <p:cNvPr id="5" name="TextBox 4"/>
          <p:cNvSpPr txBox="1"/>
          <p:nvPr/>
        </p:nvSpPr>
        <p:spPr>
          <a:xfrm>
            <a:off x="416383" y="1052736"/>
            <a:ext cx="8424936" cy="2554545"/>
          </a:xfrm>
          <a:prstGeom prst="rect">
            <a:avLst/>
          </a:prstGeom>
          <a:noFill/>
          <a:ln>
            <a:noFill/>
          </a:ln>
        </p:spPr>
        <p:txBody>
          <a:bodyPr wrap="square" rtlCol="0">
            <a:spAutoFit/>
          </a:bodyPr>
          <a:lstStyle/>
          <a:p>
            <a:r>
              <a:rPr lang="zh-CN" altLang="en-US"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企业信息化要想运行效果良好，必须经由专业人员进行指导，软件系统给企业所带来的不仅仅是一份拷贝，更多的是管理理念的提升。</a:t>
            </a:r>
            <a:endParaRPr lang="en-US" altLang="zh-CN" sz="1600" b="1" dirty="0" smtClean="0">
              <a:latin typeface="微软雅黑" pitchFamily="34" charset="-122"/>
              <a:ea typeface="微软雅黑" pitchFamily="34" charset="-122"/>
            </a:endParaRPr>
          </a:p>
          <a:p>
            <a:r>
              <a:rPr lang="en-US" altLang="zh-CN" sz="1600" b="1" dirty="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      </a:t>
            </a:r>
          </a:p>
          <a:p>
            <a:r>
              <a:rPr lang="en-US" altLang="zh-CN" sz="1600" b="1" dirty="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我们通过对多家企业的信息化实施工作掌握了丰富的信息化经验及管理理念，可以为企业提供相关的咨询服务。</a:t>
            </a:r>
            <a:endParaRPr lang="en-US" altLang="zh-CN" sz="1600" b="1" dirty="0" smtClean="0">
              <a:latin typeface="微软雅黑" pitchFamily="34" charset="-122"/>
              <a:ea typeface="微软雅黑" pitchFamily="34" charset="-122"/>
            </a:endParaRPr>
          </a:p>
          <a:p>
            <a:endParaRPr lang="en-US" altLang="zh-CN" sz="1600" b="1" dirty="0">
              <a:latin typeface="微软雅黑" pitchFamily="34" charset="-122"/>
              <a:ea typeface="微软雅黑" pitchFamily="34" charset="-122"/>
            </a:endParaRPr>
          </a:p>
          <a:p>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另外，企业对信息化的要求不可能是一成不变的，我们有独立的开发团队，可根据您企业的特点，量身定制开发，最大程度的满足企业的需要。</a:t>
            </a:r>
            <a:endParaRPr lang="en-US" altLang="zh-CN" sz="1600" b="1" dirty="0" smtClean="0">
              <a:latin typeface="微软雅黑" pitchFamily="34" charset="-122"/>
              <a:ea typeface="微软雅黑" pitchFamily="34" charset="-122"/>
            </a:endParaRPr>
          </a:p>
          <a:p>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       </a:t>
            </a:r>
            <a:r>
              <a:rPr lang="zh-CN" altLang="en-US" sz="1600" b="1" dirty="0">
                <a:latin typeface="微软雅黑" pitchFamily="34" charset="-122"/>
                <a:ea typeface="微软雅黑" pitchFamily="34" charset="-122"/>
              </a:rPr>
              <a:t>软件</a:t>
            </a:r>
            <a:r>
              <a:rPr lang="zh-CN" altLang="en-US" sz="1600" b="1" dirty="0" smtClean="0">
                <a:latin typeface="微软雅黑" pitchFamily="34" charset="-122"/>
                <a:ea typeface="微软雅黑" pitchFamily="34" charset="-122"/>
              </a:rPr>
              <a:t>服务根据具体需求情况估算工作量，按人</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日进行收费。</a:t>
            </a:r>
            <a:endParaRPr lang="en-US" altLang="zh-CN" sz="1600" b="1" dirty="0" smtClean="0">
              <a:latin typeface="微软雅黑" pitchFamily="34" charset="-122"/>
              <a:ea typeface="微软雅黑" pitchFamily="34" charset="-122"/>
            </a:endParaRPr>
          </a:p>
        </p:txBody>
      </p:sp>
    </p:spTree>
    <p:extLst>
      <p:ext uri="{BB962C8B-B14F-4D97-AF65-F5344CB8AC3E}">
        <p14:creationId xmlns:p14="http://schemas.microsoft.com/office/powerpoint/2010/main" val="3195024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联系我们</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22</a:t>
            </a:fld>
            <a:endParaRPr lang="zh-CN" altLang="en-US" dirty="0"/>
          </a:p>
        </p:txBody>
      </p:sp>
      <p:sp>
        <p:nvSpPr>
          <p:cNvPr id="5" name="TextBox 4"/>
          <p:cNvSpPr txBox="1"/>
          <p:nvPr/>
        </p:nvSpPr>
        <p:spPr>
          <a:xfrm>
            <a:off x="416383" y="836712"/>
            <a:ext cx="8424936" cy="1815882"/>
          </a:xfrm>
          <a:prstGeom prst="rect">
            <a:avLst/>
          </a:prstGeom>
          <a:noFill/>
          <a:ln>
            <a:noFill/>
          </a:ln>
        </p:spPr>
        <p:txBody>
          <a:bodyPr wrap="square" rtlCol="0">
            <a:spAutoFit/>
          </a:bodyPr>
          <a:lstStyle/>
          <a:p>
            <a:r>
              <a:rPr lang="zh-CN" altLang="en-US" sz="1600" b="1" dirty="0" smtClean="0">
                <a:latin typeface="微软雅黑" pitchFamily="34" charset="-122"/>
                <a:ea typeface="微软雅黑" pitchFamily="34" charset="-122"/>
              </a:rPr>
              <a:t>公司名称：烟台思创软件有限公司</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网址：</a:t>
            </a:r>
            <a:r>
              <a:rPr lang="en-US" altLang="zh-CN" sz="1600" b="1" dirty="0" smtClean="0">
                <a:latin typeface="微软雅黑" pitchFamily="34" charset="-122"/>
                <a:ea typeface="微软雅黑" pitchFamily="34" charset="-122"/>
                <a:hlinkClick r:id="rId3"/>
              </a:rPr>
              <a:t>http://stron.cn/</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地址：山东省烟台市芝罘区毓西路</a:t>
            </a:r>
            <a:r>
              <a:rPr lang="en-US" altLang="zh-CN" sz="1600" b="1" dirty="0" smtClean="0">
                <a:latin typeface="微软雅黑" pitchFamily="34" charset="-122"/>
                <a:ea typeface="微软雅黑" pitchFamily="34" charset="-122"/>
              </a:rPr>
              <a:t>121</a:t>
            </a:r>
            <a:r>
              <a:rPr lang="zh-CN" altLang="en-US" sz="1600" b="1" dirty="0" smtClean="0">
                <a:latin typeface="微软雅黑" pitchFamily="34" charset="-122"/>
                <a:ea typeface="微软雅黑" pitchFamily="34" charset="-122"/>
              </a:rPr>
              <a:t>号</a:t>
            </a:r>
            <a:r>
              <a:rPr lang="en-US" altLang="zh-CN" sz="1600" b="1" dirty="0" smtClean="0">
                <a:latin typeface="微软雅黑" pitchFamily="34" charset="-122"/>
                <a:ea typeface="微软雅黑" pitchFamily="34" charset="-122"/>
              </a:rPr>
              <a:t>2</a:t>
            </a:r>
            <a:r>
              <a:rPr lang="zh-CN" altLang="en-US" sz="1600" b="1" dirty="0" smtClean="0">
                <a:latin typeface="微软雅黑" pitchFamily="34" charset="-122"/>
                <a:ea typeface="微软雅黑" pitchFamily="34" charset="-122"/>
              </a:rPr>
              <a:t>楼</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邮编：</a:t>
            </a:r>
            <a:r>
              <a:rPr lang="en-US" altLang="zh-CN" sz="1600" b="1" dirty="0" smtClean="0">
                <a:latin typeface="微软雅黑" pitchFamily="34" charset="-122"/>
                <a:ea typeface="微软雅黑" pitchFamily="34" charset="-122"/>
              </a:rPr>
              <a:t>264001</a:t>
            </a:r>
          </a:p>
          <a:p>
            <a:r>
              <a:rPr lang="zh-CN" altLang="en-US" sz="1600" b="1" dirty="0" smtClean="0">
                <a:latin typeface="微软雅黑" pitchFamily="34" charset="-122"/>
                <a:ea typeface="微软雅黑" pitchFamily="34" charset="-122"/>
              </a:rPr>
              <a:t>电话：</a:t>
            </a:r>
            <a:r>
              <a:rPr lang="en-US" altLang="zh-CN" sz="1600" b="1" dirty="0" smtClean="0">
                <a:latin typeface="微软雅黑" pitchFamily="34" charset="-122"/>
                <a:ea typeface="微软雅黑" pitchFamily="34" charset="-122"/>
              </a:rPr>
              <a:t>18905459045</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0535-6681502</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15053539983(</a:t>
            </a:r>
            <a:r>
              <a:rPr lang="zh-CN" altLang="en-US" sz="1600" b="1" dirty="0" smtClean="0">
                <a:latin typeface="微软雅黑" pitchFamily="34" charset="-122"/>
                <a:ea typeface="微软雅黑" pitchFamily="34" charset="-122"/>
              </a:rPr>
              <a:t>手机</a:t>
            </a:r>
            <a:r>
              <a:rPr lang="en-US" altLang="zh-CN" sz="1600" b="1" dirty="0" smtClean="0">
                <a:latin typeface="微软雅黑" pitchFamily="34" charset="-122"/>
                <a:ea typeface="微软雅黑" pitchFamily="34" charset="-122"/>
              </a:rPr>
              <a:t>)</a:t>
            </a:r>
          </a:p>
          <a:p>
            <a:r>
              <a:rPr lang="zh-CN" altLang="en-US" sz="1600" b="1" dirty="0" smtClean="0">
                <a:latin typeface="微软雅黑" pitchFamily="34" charset="-122"/>
                <a:ea typeface="微软雅黑" pitchFamily="34" charset="-122"/>
              </a:rPr>
              <a:t>邮箱：</a:t>
            </a:r>
            <a:r>
              <a:rPr lang="en-US" altLang="zh-CN" sz="1600" b="1" dirty="0" smtClean="0">
                <a:latin typeface="微软雅黑" pitchFamily="34" charset="-122"/>
                <a:ea typeface="微软雅黑" pitchFamily="34" charset="-122"/>
                <a:hlinkClick r:id="rId4"/>
              </a:rPr>
              <a:t>stronsoft@163.com</a:t>
            </a:r>
            <a:endParaRPr lang="en-US" altLang="zh-CN" sz="1600" b="1" dirty="0" smtClean="0">
              <a:latin typeface="微软雅黑" pitchFamily="34" charset="-122"/>
              <a:ea typeface="微软雅黑" pitchFamily="34" charset="-122"/>
            </a:endParaRPr>
          </a:p>
          <a:p>
            <a:r>
              <a:rPr lang="en-US" altLang="zh-CN" sz="1600" b="1" dirty="0" smtClean="0">
                <a:latin typeface="微软雅黑" pitchFamily="34" charset="-122"/>
                <a:ea typeface="微软雅黑" pitchFamily="34" charset="-122"/>
              </a:rPr>
              <a:t>QQ</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1503597642</a:t>
            </a:r>
            <a:endParaRPr lang="en-US" altLang="zh-CN" sz="1600" b="1" dirty="0" smtClean="0">
              <a:latin typeface="微软雅黑" pitchFamily="34" charset="-122"/>
              <a:ea typeface="微软雅黑" pitchFamily="34" charset="-122"/>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325" y="2935418"/>
            <a:ext cx="5232947" cy="300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059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1078851A-4E29-4935-9275-2559E2108BEA}" type="slidenum">
              <a:rPr lang="zh-CN" altLang="en-US"/>
              <a:pPr>
                <a:defRPr/>
              </a:pPr>
              <a:t>23</a:t>
            </a:fld>
            <a:endParaRPr lang="zh-CN" altLang="en-US" dirty="0"/>
          </a:p>
        </p:txBody>
      </p:sp>
      <p:sp>
        <p:nvSpPr>
          <p:cNvPr id="5" name="日期占位符 4"/>
          <p:cNvSpPr>
            <a:spLocks noGrp="1"/>
          </p:cNvSpPr>
          <p:nvPr>
            <p:ph type="dt" sz="quarter" idx="4294967295"/>
          </p:nvPr>
        </p:nvSpPr>
        <p:spPr>
          <a:xfrm>
            <a:off x="6362700" y="6356350"/>
            <a:ext cx="2085975" cy="365125"/>
          </a:xfrm>
          <a:prstGeom prst="rect">
            <a:avLst/>
          </a:prstGeom>
        </p:spPr>
        <p:txBody>
          <a:bodyPr/>
          <a:lstStyle/>
          <a:p>
            <a:pPr>
              <a:defRPr/>
            </a:pPr>
            <a:fld id="{A720E8B0-136A-4222-AF3F-D474AE7C6634}" type="datetime1">
              <a:rPr lang="zh-CN" altLang="en-US"/>
              <a:pPr>
                <a:defRPr/>
              </a:pPr>
              <a:t>2011-12-17</a:t>
            </a:fld>
            <a:endParaRPr lang="zh-CN" altLang="en-US" dirty="0"/>
          </a:p>
        </p:txBody>
      </p:sp>
      <p:sp>
        <p:nvSpPr>
          <p:cNvPr id="6" name="页脚占位符 5"/>
          <p:cNvSpPr>
            <a:spLocks noGrp="1"/>
          </p:cNvSpPr>
          <p:nvPr>
            <p:ph type="ftr" sz="quarter" idx="4294967295"/>
          </p:nvPr>
        </p:nvSpPr>
        <p:spPr>
          <a:xfrm>
            <a:off x="658813" y="6356350"/>
            <a:ext cx="2847975" cy="365125"/>
          </a:xfrm>
          <a:prstGeom prst="rect">
            <a:avLst/>
          </a:prstGeom>
        </p:spPr>
        <p:txBody>
          <a:bodyPr/>
          <a:lstStyle/>
          <a:p>
            <a:pPr>
              <a:defRPr/>
            </a:pPr>
            <a:r>
              <a:rPr lang="zh-CN" altLang="en-US"/>
              <a:t>烟台思创软件有限公司</a:t>
            </a:r>
          </a:p>
        </p:txBody>
      </p:sp>
      <p:pic>
        <p:nvPicPr>
          <p:cNvPr id="50180" name="Picture 2"/>
          <p:cNvPicPr>
            <a:picLocks noChangeAspect="1" noChangeArrowheads="1"/>
          </p:cNvPicPr>
          <p:nvPr/>
        </p:nvPicPr>
        <p:blipFill>
          <a:blip r:embed="rId2"/>
          <a:srcRect/>
          <a:stretch>
            <a:fillRect/>
          </a:stretch>
        </p:blipFill>
        <p:spPr bwMode="auto">
          <a:xfrm>
            <a:off x="0" y="0"/>
            <a:ext cx="9610725" cy="6858000"/>
          </a:xfrm>
          <a:prstGeom prst="rect">
            <a:avLst/>
          </a:prstGeom>
          <a:noFill/>
          <a:ln w="9525">
            <a:noFill/>
            <a:miter lim="800000"/>
            <a:headEnd/>
            <a:tailEnd/>
          </a:ln>
        </p:spPr>
      </p:pic>
      <p:sp>
        <p:nvSpPr>
          <p:cNvPr id="11" name="Rectangle 2"/>
          <p:cNvSpPr>
            <a:spLocks noChangeArrowheads="1"/>
          </p:cNvSpPr>
          <p:nvPr/>
        </p:nvSpPr>
        <p:spPr bwMode="auto">
          <a:xfrm>
            <a:off x="3348038" y="2636838"/>
            <a:ext cx="2663825" cy="720725"/>
          </a:xfrm>
          <a:prstGeom prst="rect">
            <a:avLst/>
          </a:prstGeom>
          <a:noFill/>
          <a:ln>
            <a:noFill/>
          </a:ln>
          <a:effectLst/>
          <a:extLst/>
        </p:spPr>
        <p:txBody>
          <a:bodyPr anchor="ctr"/>
          <a:lstStyle/>
          <a:p>
            <a:pPr algn="ctr" fontAlgn="auto">
              <a:spcAft>
                <a:spcPts val="0"/>
              </a:spcAft>
              <a:defRPr/>
            </a:pPr>
            <a:r>
              <a:rPr lang="zh-CN" altLang="en-US" sz="6000" b="1" dirty="0">
                <a:solidFill>
                  <a:srgbClr val="336699"/>
                </a:solidFill>
                <a:effectLst>
                  <a:outerShdw blurRad="38100" dist="38100" dir="2700000" algn="tl">
                    <a:srgbClr val="C0C0C0"/>
                  </a:outerShdw>
                </a:effectLst>
                <a:latin typeface="微软雅黑" pitchFamily="34" charset="-122"/>
                <a:ea typeface="微软雅黑" pitchFamily="34" charset="-122"/>
              </a:rPr>
              <a:t>谢 谢</a:t>
            </a:r>
            <a:r>
              <a:rPr lang="en-US" altLang="zh-CN" sz="6000" b="1" dirty="0">
                <a:solidFill>
                  <a:srgbClr val="336699"/>
                </a:solidFill>
                <a:effectLst>
                  <a:outerShdw blurRad="38100" dist="38100" dir="2700000" algn="tl">
                    <a:srgbClr val="C0C0C0"/>
                  </a:outerShdw>
                </a:effectLst>
                <a:latin typeface="微软雅黑" pitchFamily="34" charset="-122"/>
                <a:ea typeface="微软雅黑" pitchFamily="34" charset="-122"/>
              </a:rPr>
              <a:t>!</a:t>
            </a:r>
          </a:p>
        </p:txBody>
      </p:sp>
      <p:sp>
        <p:nvSpPr>
          <p:cNvPr id="12" name="Rectangle 2"/>
          <p:cNvSpPr>
            <a:spLocks noChangeArrowheads="1"/>
          </p:cNvSpPr>
          <p:nvPr/>
        </p:nvSpPr>
        <p:spPr bwMode="auto">
          <a:xfrm>
            <a:off x="107950" y="115888"/>
            <a:ext cx="7993063" cy="720725"/>
          </a:xfrm>
          <a:prstGeom prst="rect">
            <a:avLst/>
          </a:prstGeom>
          <a:noFill/>
          <a:ln>
            <a:noFill/>
          </a:ln>
          <a:effectLst/>
          <a:extLst/>
        </p:spPr>
        <p:txBody>
          <a:bodyPr anchor="ctr"/>
          <a:lstStyle/>
          <a:p>
            <a:pPr fontAlgn="auto">
              <a:spcAft>
                <a:spcPts val="0"/>
              </a:spcAft>
              <a:defRPr/>
            </a:pPr>
            <a:r>
              <a:rPr lang="zh-CN" altLang="en-US" sz="2400" b="1" dirty="0">
                <a:solidFill>
                  <a:schemeClr val="accent1">
                    <a:lumMod val="75000"/>
                  </a:schemeClr>
                </a:solidFill>
                <a:effectLst>
                  <a:outerShdw blurRad="38100" dist="38100" dir="2700000" algn="tl">
                    <a:srgbClr val="C0C0C0"/>
                  </a:outerShdw>
                </a:effectLst>
                <a:latin typeface="微软雅黑" pitchFamily="34" charset="-122"/>
                <a:ea typeface="微软雅黑" pitchFamily="34" charset="-122"/>
              </a:rPr>
              <a:t>思创软件有限公司</a:t>
            </a:r>
            <a:endParaRPr lang="en-US" altLang="zh-CN" sz="2400" b="1" dirty="0">
              <a:solidFill>
                <a:schemeClr val="accent1">
                  <a:lumMod val="75000"/>
                </a:schemeClr>
              </a:solidFill>
              <a:effectLst>
                <a:outerShdw blurRad="38100" dist="38100" dir="2700000" algn="tl">
                  <a:srgbClr val="C0C0C0"/>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系统简介</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3</a:t>
            </a:fld>
            <a:endParaRPr lang="zh-CN" altLang="en-US" dirty="0"/>
          </a:p>
        </p:txBody>
      </p:sp>
      <p:sp>
        <p:nvSpPr>
          <p:cNvPr id="3" name="TextBox 2"/>
          <p:cNvSpPr txBox="1"/>
          <p:nvPr/>
        </p:nvSpPr>
        <p:spPr>
          <a:xfrm>
            <a:off x="404686" y="692696"/>
            <a:ext cx="8424936" cy="5755422"/>
          </a:xfrm>
          <a:prstGeom prst="rect">
            <a:avLst/>
          </a:prstGeom>
          <a:noFill/>
          <a:ln>
            <a:noFill/>
          </a:ln>
        </p:spPr>
        <p:txBody>
          <a:bodyPr wrap="square" rtlCol="0">
            <a:spAutoFit/>
          </a:bodyPr>
          <a:lstStyle/>
          <a:p>
            <a:r>
              <a:rPr lang="zh-CN" altLang="en-US" sz="1600" b="1" dirty="0" smtClean="0">
                <a:latin typeface="微软雅黑" pitchFamily="34" charset="-122"/>
                <a:ea typeface="微软雅黑" pitchFamily="34" charset="-122"/>
              </a:rPr>
              <a:t>       库存管理是企业管理中最基本的环节，以往的库存管理软件大部分定位为面向具体操作人员，而针对财务、主管、总经理等管理人员的使用考虑的不全面，进而形成了信息孤岛，无法为决策提供依据。</a:t>
            </a:r>
            <a:endParaRPr lang="en-US" altLang="zh-CN" sz="1600" b="1" dirty="0" smtClean="0">
              <a:latin typeface="微软雅黑" pitchFamily="34" charset="-122"/>
              <a:ea typeface="微软雅黑" pitchFamily="34" charset="-122"/>
            </a:endParaRPr>
          </a:p>
          <a:p>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       烟台思创软件有限公司开发的思创企业信息化系统，系统设计除了满足单据操作人员的便利以外，考虑更多的是如何使管理人员快速获得需要的信息。系统大量使用了穿透查询技术，通过统计分析就能够直接定位到有异常的单据，将信息快速的展现给各级管理人员，形成便捷的信息分享机制。</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       思创仓存管理系统，作为思创企业信息化系统中的一部分，同样也采用了这种设计理念。</a:t>
            </a:r>
            <a:endParaRPr lang="en-US" altLang="zh-CN" sz="1600" b="1" dirty="0" smtClean="0">
              <a:latin typeface="微软雅黑" pitchFamily="34" charset="-122"/>
              <a:ea typeface="微软雅黑" pitchFamily="34" charset="-122"/>
            </a:endParaRPr>
          </a:p>
          <a:p>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       系统通过物料收发汇总可看到每个月（或任意时间段）的物料收发情况，发现异常后可直接通过物料收发明细查看每次物料收发情况，根据收发明细查到具体的单号，落实具体责任人。除此之外，为了方便管理人员使用，系统完全采用</a:t>
            </a:r>
            <a:r>
              <a:rPr lang="en-US" altLang="zh-CN" sz="1600" b="1" dirty="0">
                <a:latin typeface="微软雅黑" pitchFamily="34" charset="-122"/>
                <a:ea typeface="微软雅黑" pitchFamily="34" charset="-122"/>
              </a:rPr>
              <a:t>B/S</a:t>
            </a:r>
            <a:r>
              <a:rPr lang="zh-CN" altLang="en-US" sz="1600" b="1" dirty="0">
                <a:latin typeface="微软雅黑" pitchFamily="34" charset="-122"/>
                <a:ea typeface="微软雅黑" pitchFamily="34" charset="-122"/>
              </a:rPr>
              <a:t>架构，客户端无需安装任何软件</a:t>
            </a:r>
            <a:r>
              <a:rPr lang="zh-CN" altLang="en-US" sz="1600" b="1" dirty="0" smtClean="0">
                <a:latin typeface="微软雅黑" pitchFamily="34" charset="-122"/>
                <a:ea typeface="微软雅黑" pitchFamily="34" charset="-122"/>
              </a:rPr>
              <a:t>，</a:t>
            </a:r>
            <a:r>
              <a:rPr lang="zh-CN" altLang="en-US" sz="1600" b="1" dirty="0">
                <a:latin typeface="微软雅黑" pitchFamily="34" charset="-122"/>
                <a:ea typeface="微软雅黑" pitchFamily="34" charset="-122"/>
              </a:rPr>
              <a:t>无论是否在工作时间、出差或在家，</a:t>
            </a:r>
            <a:r>
              <a:rPr lang="zh-CN" altLang="en-US" sz="1600" b="1" dirty="0" smtClean="0">
                <a:latin typeface="微软雅黑" pitchFamily="34" charset="-122"/>
                <a:ea typeface="微软雅黑" pitchFamily="34" charset="-122"/>
              </a:rPr>
              <a:t>只需</a:t>
            </a:r>
            <a:r>
              <a:rPr lang="zh-CN" altLang="en-US" sz="1600" b="1" dirty="0">
                <a:latin typeface="微软雅黑" pitchFamily="34" charset="-122"/>
                <a:ea typeface="微软雅黑" pitchFamily="34" charset="-122"/>
              </a:rPr>
              <a:t>打开浏览器，指定网址输入并通过身份验证，就能够进入系统</a:t>
            </a:r>
            <a:r>
              <a:rPr lang="zh-CN" altLang="en-US" sz="1600" b="1" dirty="0" smtClean="0">
                <a:latin typeface="微软雅黑" pitchFamily="34" charset="-122"/>
                <a:ea typeface="微软雅黑" pitchFamily="34" charset="-122"/>
              </a:rPr>
              <a:t>，极</a:t>
            </a:r>
            <a:r>
              <a:rPr lang="zh-CN" altLang="en-US" sz="1600" b="1" dirty="0">
                <a:latin typeface="微软雅黑" pitchFamily="34" charset="-122"/>
                <a:ea typeface="微软雅黑" pitchFamily="34" charset="-122"/>
              </a:rPr>
              <a:t>大方</a:t>
            </a:r>
            <a:r>
              <a:rPr lang="zh-CN" altLang="en-US" sz="1600" b="1" dirty="0" smtClean="0">
                <a:latin typeface="微软雅黑" pitchFamily="34" charset="-122"/>
                <a:ea typeface="微软雅黑" pitchFamily="34" charset="-122"/>
              </a:rPr>
              <a:t>便了各级管理</a:t>
            </a:r>
            <a:r>
              <a:rPr lang="zh-CN" altLang="en-US" sz="1600" b="1" dirty="0">
                <a:latin typeface="微软雅黑" pitchFamily="34" charset="-122"/>
                <a:ea typeface="微软雅黑" pitchFamily="34" charset="-122"/>
              </a:rPr>
              <a:t>人员对库存情况的实时了解</a:t>
            </a:r>
            <a:r>
              <a:rPr lang="zh-CN" altLang="en-US" sz="1600" b="1" dirty="0" smtClean="0">
                <a:latin typeface="微软雅黑" pitchFamily="34" charset="-122"/>
                <a:ea typeface="微软雅黑" pitchFamily="34" charset="-122"/>
              </a:rPr>
              <a:t>。此外，系统还可以支持多部门、多岗位组织定义，满足企业日益变化的人员、岗位变动情况。</a:t>
            </a:r>
            <a:endParaRPr lang="en-US" altLang="zh-CN" sz="1600" b="1" dirty="0" smtClean="0">
              <a:latin typeface="微软雅黑" pitchFamily="34" charset="-122"/>
              <a:ea typeface="微软雅黑" pitchFamily="34" charset="-122"/>
            </a:endParaRPr>
          </a:p>
          <a:p>
            <a:endParaRPr lang="en-US" altLang="zh-CN" sz="1600" b="1" dirty="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       由于本系统仅是整个企业信息化管理中的一部分，随着企业对信息化的需求不断增加，还会逐步出现对进销存、供应链、项目管理、</a:t>
            </a:r>
            <a:r>
              <a:rPr lang="en-US" altLang="zh-CN" sz="1600" b="1" dirty="0" smtClean="0">
                <a:latin typeface="微软雅黑" pitchFamily="34" charset="-122"/>
                <a:ea typeface="微软雅黑" pitchFamily="34" charset="-122"/>
              </a:rPr>
              <a:t>OA</a:t>
            </a:r>
            <a:r>
              <a:rPr lang="zh-CN" altLang="en-US" sz="1600" b="1" dirty="0" smtClean="0">
                <a:latin typeface="微软雅黑" pitchFamily="34" charset="-122"/>
                <a:ea typeface="微软雅黑" pitchFamily="34" charset="-122"/>
              </a:rPr>
              <a:t>、人事、客户关系、生产管理、</a:t>
            </a:r>
            <a:r>
              <a:rPr lang="en-US" altLang="zh-CN" sz="1600" b="1" dirty="0" smtClean="0">
                <a:latin typeface="微软雅黑" pitchFamily="34" charset="-122"/>
                <a:ea typeface="微软雅黑" pitchFamily="34" charset="-122"/>
              </a:rPr>
              <a:t>ERP</a:t>
            </a:r>
            <a:r>
              <a:rPr lang="zh-CN" altLang="en-US" sz="1600" b="1" dirty="0" smtClean="0">
                <a:latin typeface="微软雅黑" pitchFamily="34" charset="-122"/>
                <a:ea typeface="微软雅黑" pitchFamily="34" charset="-122"/>
              </a:rPr>
              <a:t>等等的各类需求，采用了思创企业信息化系统就可以实现无缝集成，</a:t>
            </a:r>
            <a:r>
              <a:rPr lang="zh-CN" altLang="en-US" sz="1600" b="1" dirty="0">
                <a:latin typeface="微软雅黑" pitchFamily="34" charset="-122"/>
                <a:ea typeface="微软雅黑" pitchFamily="34" charset="-122"/>
              </a:rPr>
              <a:t>无需抛弃原有</a:t>
            </a:r>
            <a:r>
              <a:rPr lang="zh-CN" altLang="en-US" sz="1600" b="1" dirty="0" smtClean="0">
                <a:latin typeface="微软雅黑" pitchFamily="34" charset="-122"/>
                <a:ea typeface="微软雅黑" pitchFamily="34" charset="-122"/>
              </a:rPr>
              <a:t>系统、无需做额外的接口即可实现企业信息化的平滑升级，真正做到了企业信息化的可持续发展。</a:t>
            </a:r>
            <a:endParaRPr lang="en-US" altLang="zh-CN" sz="1600" b="1" dirty="0" smtClean="0">
              <a:latin typeface="微软雅黑" pitchFamily="34" charset="-122"/>
              <a:ea typeface="微软雅黑" pitchFamily="34" charset="-122"/>
            </a:endParaRPr>
          </a:p>
          <a:p>
            <a:endParaRPr lang="en-US" altLang="zh-CN" sz="1600" b="1" dirty="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      选择思创仓存管理系统，是您明智的选择！</a:t>
            </a:r>
            <a:endParaRPr lang="en-US" altLang="zh-CN" sz="1600" b="1" dirty="0" smtClean="0">
              <a:latin typeface="微软雅黑" pitchFamily="34" charset="-122"/>
              <a:ea typeface="微软雅黑" pitchFamily="34" charset="-122"/>
            </a:endParaRPr>
          </a:p>
        </p:txBody>
      </p:sp>
    </p:spTree>
    <p:extLst>
      <p:ext uri="{BB962C8B-B14F-4D97-AF65-F5344CB8AC3E}">
        <p14:creationId xmlns:p14="http://schemas.microsoft.com/office/powerpoint/2010/main" val="3978807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进入系统</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4</a:t>
            </a:fld>
            <a:endParaRPr lang="zh-CN" altLang="en-US" dirty="0"/>
          </a:p>
        </p:txBody>
      </p:sp>
      <p:sp>
        <p:nvSpPr>
          <p:cNvPr id="6" name="TextBox 5"/>
          <p:cNvSpPr txBox="1"/>
          <p:nvPr/>
        </p:nvSpPr>
        <p:spPr>
          <a:xfrm>
            <a:off x="1547664" y="5157192"/>
            <a:ext cx="6984776" cy="584775"/>
          </a:xfrm>
          <a:prstGeom prst="rect">
            <a:avLst/>
          </a:prstGeom>
          <a:noFill/>
          <a:ln>
            <a:noFill/>
          </a:ln>
        </p:spPr>
        <p:txBody>
          <a:bodyPr wrap="square" rtlCol="0">
            <a:spAutoFit/>
          </a:bodyPr>
          <a:lstStyle/>
          <a:p>
            <a:r>
              <a:rPr lang="zh-CN" altLang="en-US" sz="1600" b="1" dirty="0" smtClean="0">
                <a:latin typeface="微软雅黑" pitchFamily="34" charset="-122"/>
                <a:ea typeface="微软雅黑" pitchFamily="34" charset="-122"/>
              </a:rPr>
              <a:t>只要连入互联网，任何地方均可进行登录系统，实现出差、在家办公；</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可</a:t>
            </a:r>
            <a:r>
              <a:rPr lang="zh-CN" altLang="en-US" sz="1600" b="1" dirty="0" smtClean="0">
                <a:latin typeface="微软雅黑" pitchFamily="34" charset="-122"/>
                <a:ea typeface="微软雅黑" pitchFamily="34" charset="-122"/>
              </a:rPr>
              <a:t>支持手机办公；</a:t>
            </a:r>
            <a:endParaRPr lang="en-US" altLang="zh-CN" sz="1600" b="1" dirty="0" smtClean="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413" y="2204864"/>
            <a:ext cx="34766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7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整体界面</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5</a:t>
            </a:fld>
            <a:endParaRPr lang="zh-CN"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9" y="945884"/>
            <a:ext cx="9026286" cy="496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接箭头连接符 6"/>
          <p:cNvCxnSpPr/>
          <p:nvPr/>
        </p:nvCxnSpPr>
        <p:spPr>
          <a:xfrm flipH="1">
            <a:off x="3779912" y="789965"/>
            <a:ext cx="1976101" cy="76682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49094" y="620688"/>
            <a:ext cx="1631218"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一级菜单</a:t>
            </a:r>
            <a:endParaRPr lang="en-US" altLang="zh-CN" sz="1600" b="1" dirty="0" smtClean="0">
              <a:solidFill>
                <a:srgbClr val="FF0000"/>
              </a:solidFill>
              <a:latin typeface="微软雅黑" pitchFamily="34" charset="-122"/>
              <a:ea typeface="微软雅黑" pitchFamily="34" charset="-122"/>
            </a:endParaRPr>
          </a:p>
        </p:txBody>
      </p:sp>
      <p:sp>
        <p:nvSpPr>
          <p:cNvPr id="11" name="TextBox 10"/>
          <p:cNvSpPr txBox="1"/>
          <p:nvPr/>
        </p:nvSpPr>
        <p:spPr>
          <a:xfrm>
            <a:off x="204478" y="5106670"/>
            <a:ext cx="2135274" cy="338554"/>
          </a:xfrm>
          <a:prstGeom prst="rect">
            <a:avLst/>
          </a:prstGeom>
          <a:noFill/>
          <a:ln>
            <a:noFill/>
          </a:ln>
        </p:spPr>
        <p:txBody>
          <a:bodyPr wrap="square" rtlCol="0">
            <a:spAutoFit/>
          </a:bodyPr>
          <a:lstStyle/>
          <a:p>
            <a:r>
              <a:rPr lang="zh-CN" altLang="en-US" sz="1600" b="1" dirty="0">
                <a:solidFill>
                  <a:srgbClr val="FF0000"/>
                </a:solidFill>
                <a:latin typeface="微软雅黑" pitchFamily="34" charset="-122"/>
                <a:ea typeface="微软雅黑" pitchFamily="34" charset="-122"/>
              </a:rPr>
              <a:t>二</a:t>
            </a:r>
            <a:r>
              <a:rPr lang="zh-CN" altLang="en-US" sz="1600" b="1" dirty="0" smtClean="0">
                <a:solidFill>
                  <a:srgbClr val="FF0000"/>
                </a:solidFill>
                <a:latin typeface="微软雅黑" pitchFamily="34" charset="-122"/>
                <a:ea typeface="微软雅黑" pitchFamily="34" charset="-122"/>
              </a:rPr>
              <a:t>级菜单及功能导航</a:t>
            </a:r>
            <a:endParaRPr lang="en-US" altLang="zh-CN" sz="1600" b="1" dirty="0" smtClean="0">
              <a:solidFill>
                <a:srgbClr val="FF0000"/>
              </a:solidFill>
              <a:latin typeface="微软雅黑" pitchFamily="34" charset="-122"/>
              <a:ea typeface="微软雅黑" pitchFamily="34" charset="-122"/>
            </a:endParaRPr>
          </a:p>
        </p:txBody>
      </p:sp>
      <p:cxnSp>
        <p:nvCxnSpPr>
          <p:cNvPr id="15" name="直接箭头连接符 14"/>
          <p:cNvCxnSpPr/>
          <p:nvPr/>
        </p:nvCxnSpPr>
        <p:spPr>
          <a:xfrm flipV="1">
            <a:off x="360040" y="3140968"/>
            <a:ext cx="395536" cy="19657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2119" y="1988840"/>
            <a:ext cx="1557553" cy="1152128"/>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latin typeface="微软雅黑" pitchFamily="34" charset="-122"/>
              <a:ea typeface="微软雅黑" pitchFamily="34" charset="-122"/>
            </a:endParaRPr>
          </a:p>
        </p:txBody>
      </p:sp>
      <p:sp>
        <p:nvSpPr>
          <p:cNvPr id="23" name="TextBox 22"/>
          <p:cNvSpPr txBox="1"/>
          <p:nvPr/>
        </p:nvSpPr>
        <p:spPr>
          <a:xfrm>
            <a:off x="4499992" y="2010326"/>
            <a:ext cx="1067637"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系统公告</a:t>
            </a:r>
            <a:endParaRPr lang="en-US" altLang="zh-CN" sz="1600" b="1" dirty="0" smtClean="0">
              <a:solidFill>
                <a:srgbClr val="FF0000"/>
              </a:solidFill>
              <a:latin typeface="微软雅黑" pitchFamily="34" charset="-122"/>
              <a:ea typeface="微软雅黑" pitchFamily="34" charset="-122"/>
            </a:endParaRPr>
          </a:p>
        </p:txBody>
      </p:sp>
      <p:cxnSp>
        <p:nvCxnSpPr>
          <p:cNvPr id="24" name="直接箭头连接符 23"/>
          <p:cNvCxnSpPr/>
          <p:nvPr/>
        </p:nvCxnSpPr>
        <p:spPr>
          <a:xfrm flipH="1">
            <a:off x="2195737" y="2204864"/>
            <a:ext cx="237952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797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67" y="793690"/>
            <a:ext cx="8999866" cy="47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穿透查询（物料收发汇总）</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6</a:t>
            </a:fld>
            <a:endParaRPr lang="zh-CN" altLang="en-US" dirty="0"/>
          </a:p>
        </p:txBody>
      </p:sp>
      <p:sp>
        <p:nvSpPr>
          <p:cNvPr id="6" name="TextBox 5"/>
          <p:cNvSpPr txBox="1"/>
          <p:nvPr/>
        </p:nvSpPr>
        <p:spPr>
          <a:xfrm>
            <a:off x="122498" y="5775616"/>
            <a:ext cx="6984776" cy="338554"/>
          </a:xfrm>
          <a:prstGeom prst="rect">
            <a:avLst/>
          </a:prstGeom>
          <a:noFill/>
          <a:ln>
            <a:noFill/>
          </a:ln>
        </p:spPr>
        <p:txBody>
          <a:bodyPr wrap="square" rtlCol="0">
            <a:spAutoFit/>
          </a:bodyPr>
          <a:lstStyle/>
          <a:p>
            <a:r>
              <a:rPr lang="zh-CN" altLang="en-US" sz="1600" b="1" dirty="0" smtClean="0">
                <a:latin typeface="微软雅黑" pitchFamily="34" charset="-122"/>
                <a:ea typeface="微软雅黑" pitchFamily="34" charset="-122"/>
              </a:rPr>
              <a:t>可按；</a:t>
            </a:r>
            <a:endParaRPr lang="en-US" altLang="zh-CN" sz="1600" b="1" dirty="0" smtClean="0">
              <a:latin typeface="微软雅黑" pitchFamily="34" charset="-122"/>
              <a:ea typeface="微软雅黑" pitchFamily="34" charset="-122"/>
            </a:endParaRPr>
          </a:p>
        </p:txBody>
      </p:sp>
      <p:sp>
        <p:nvSpPr>
          <p:cNvPr id="14" name="TextBox 13"/>
          <p:cNvSpPr txBox="1"/>
          <p:nvPr/>
        </p:nvSpPr>
        <p:spPr>
          <a:xfrm>
            <a:off x="4199323" y="3573016"/>
            <a:ext cx="1524805"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点击可看明细</a:t>
            </a:r>
            <a:endParaRPr lang="en-US" altLang="zh-CN" sz="1600" b="1" dirty="0" smtClean="0">
              <a:solidFill>
                <a:srgbClr val="FF0000"/>
              </a:solidFill>
              <a:latin typeface="微软雅黑" pitchFamily="34" charset="-122"/>
              <a:ea typeface="微软雅黑" pitchFamily="34" charset="-122"/>
            </a:endParaRPr>
          </a:p>
        </p:txBody>
      </p:sp>
      <p:cxnSp>
        <p:nvCxnSpPr>
          <p:cNvPr id="12" name="直接箭头连接符 11"/>
          <p:cNvCxnSpPr/>
          <p:nvPr/>
        </p:nvCxnSpPr>
        <p:spPr>
          <a:xfrm flipV="1">
            <a:off x="5508104" y="3356992"/>
            <a:ext cx="621833"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7524329" y="1844824"/>
            <a:ext cx="264591"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6129937" y="1844824"/>
            <a:ext cx="1658984" cy="4044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7788922" y="1844824"/>
            <a:ext cx="671510" cy="4044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164288" y="1501515"/>
            <a:ext cx="1346181"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点击可排序</a:t>
            </a:r>
            <a:endParaRPr lang="en-US" altLang="zh-CN" sz="1600" b="1" dirty="0" smtClean="0">
              <a:solidFill>
                <a:srgbClr val="FF0000"/>
              </a:solidFill>
              <a:latin typeface="微软雅黑" pitchFamily="34" charset="-122"/>
              <a:ea typeface="微软雅黑" pitchFamily="34" charset="-122"/>
            </a:endParaRPr>
          </a:p>
        </p:txBody>
      </p:sp>
      <p:cxnSp>
        <p:nvCxnSpPr>
          <p:cNvPr id="29" name="直接箭头连接符 28"/>
          <p:cNvCxnSpPr/>
          <p:nvPr/>
        </p:nvCxnSpPr>
        <p:spPr>
          <a:xfrm flipH="1">
            <a:off x="4199323" y="1196752"/>
            <a:ext cx="1556690" cy="8362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49094" y="1027475"/>
            <a:ext cx="1631218"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点击可导</a:t>
            </a:r>
            <a:r>
              <a:rPr lang="en-US" altLang="zh-CN" sz="1600" b="1" dirty="0" smtClean="0">
                <a:solidFill>
                  <a:srgbClr val="FF0000"/>
                </a:solidFill>
                <a:latin typeface="微软雅黑" pitchFamily="34" charset="-122"/>
                <a:ea typeface="微软雅黑" pitchFamily="34" charset="-122"/>
              </a:rPr>
              <a:t>Excel</a:t>
            </a:r>
          </a:p>
        </p:txBody>
      </p:sp>
      <p:cxnSp>
        <p:nvCxnSpPr>
          <p:cNvPr id="32" name="直接箭头连接符 31"/>
          <p:cNvCxnSpPr/>
          <p:nvPr/>
        </p:nvCxnSpPr>
        <p:spPr>
          <a:xfrm flipH="1" flipV="1">
            <a:off x="2051720" y="5157193"/>
            <a:ext cx="432048" cy="3832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99122" y="5445224"/>
            <a:ext cx="1956853"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点击可看物料详情</a:t>
            </a:r>
            <a:endParaRPr lang="en-US" altLang="zh-CN" sz="1600" b="1" dirty="0" smtClean="0">
              <a:solidFill>
                <a:srgbClr val="FF0000"/>
              </a:solidFill>
              <a:latin typeface="微软雅黑" pitchFamily="34" charset="-122"/>
              <a:ea typeface="微软雅黑" pitchFamily="34" charset="-122"/>
            </a:endParaRPr>
          </a:p>
        </p:txBody>
      </p:sp>
      <p:sp>
        <p:nvSpPr>
          <p:cNvPr id="37" name="TextBox 36"/>
          <p:cNvSpPr txBox="1"/>
          <p:nvPr/>
        </p:nvSpPr>
        <p:spPr>
          <a:xfrm>
            <a:off x="6084168" y="5877272"/>
            <a:ext cx="2040509"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可切换每页显示数量</a:t>
            </a:r>
            <a:endParaRPr lang="en-US" altLang="zh-CN" sz="1600" b="1" dirty="0" smtClean="0">
              <a:solidFill>
                <a:srgbClr val="FF0000"/>
              </a:solidFill>
              <a:latin typeface="微软雅黑" pitchFamily="34" charset="-122"/>
              <a:ea typeface="微软雅黑" pitchFamily="34" charset="-122"/>
            </a:endParaRPr>
          </a:p>
        </p:txBody>
      </p:sp>
      <p:cxnSp>
        <p:nvCxnSpPr>
          <p:cNvPr id="38" name="直接箭头连接符 37"/>
          <p:cNvCxnSpPr/>
          <p:nvPr/>
        </p:nvCxnSpPr>
        <p:spPr>
          <a:xfrm flipH="1" flipV="1">
            <a:off x="5724128" y="5614501"/>
            <a:ext cx="432048" cy="3832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054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穿透查询（物料收发</a:t>
            </a:r>
            <a:r>
              <a:rPr lang="zh-CN" altLang="en-US" dirty="0">
                <a:effectLst>
                  <a:outerShdw blurRad="38100" dist="38100" dir="2700000" algn="tl">
                    <a:srgbClr val="000000">
                      <a:alpha val="43137"/>
                    </a:srgbClr>
                  </a:outerShdw>
                </a:effectLst>
                <a:cs typeface="+mj-cs"/>
              </a:rPr>
              <a:t>明细</a:t>
            </a:r>
            <a:r>
              <a:rPr lang="zh-CN" altLang="en-US" dirty="0" smtClean="0">
                <a:effectLst>
                  <a:outerShdw blurRad="38100" dist="38100" dir="2700000" algn="tl">
                    <a:srgbClr val="000000">
                      <a:alpha val="43137"/>
                    </a:srgbClr>
                  </a:outerShdw>
                </a:effectLst>
                <a:cs typeface="+mj-cs"/>
              </a:rPr>
              <a:t>）</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7</a:t>
            </a:fld>
            <a:endParaRPr lang="zh-CN"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46" y="692696"/>
            <a:ext cx="7563416"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46" y="3428999"/>
            <a:ext cx="7639050" cy="289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接连接符 9"/>
          <p:cNvCxnSpPr/>
          <p:nvPr/>
        </p:nvCxnSpPr>
        <p:spPr>
          <a:xfrm>
            <a:off x="6588224" y="6325976"/>
            <a:ext cx="2880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6732240" y="5783778"/>
            <a:ext cx="0" cy="3095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18909" y="5445224"/>
            <a:ext cx="1956853"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条件可从汇总传入</a:t>
            </a:r>
            <a:endParaRPr lang="en-US" altLang="zh-CN" sz="1600" b="1" dirty="0" smtClean="0">
              <a:solidFill>
                <a:srgbClr val="FF0000"/>
              </a:solidFill>
              <a:latin typeface="微软雅黑" pitchFamily="34" charset="-122"/>
              <a:ea typeface="微软雅黑" pitchFamily="34" charset="-122"/>
            </a:endParaRPr>
          </a:p>
        </p:txBody>
      </p:sp>
      <p:cxnSp>
        <p:nvCxnSpPr>
          <p:cNvPr id="12" name="直接箭头连接符 11"/>
          <p:cNvCxnSpPr/>
          <p:nvPr/>
        </p:nvCxnSpPr>
        <p:spPr>
          <a:xfrm flipH="1">
            <a:off x="3059832" y="4199602"/>
            <a:ext cx="457347" cy="3095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07235" y="3933056"/>
            <a:ext cx="1956853"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点击查看客户资料</a:t>
            </a:r>
            <a:endParaRPr lang="en-US" altLang="zh-CN" sz="1600" b="1" dirty="0" smtClean="0">
              <a:solidFill>
                <a:srgbClr val="FF0000"/>
              </a:solidFill>
              <a:latin typeface="微软雅黑" pitchFamily="34" charset="-122"/>
              <a:ea typeface="微软雅黑" pitchFamily="34" charset="-122"/>
            </a:endParaRPr>
          </a:p>
        </p:txBody>
      </p:sp>
      <p:cxnSp>
        <p:nvCxnSpPr>
          <p:cNvPr id="15" name="直接箭头连接符 14"/>
          <p:cNvCxnSpPr/>
          <p:nvPr/>
        </p:nvCxnSpPr>
        <p:spPr>
          <a:xfrm flipH="1">
            <a:off x="1187275" y="3818996"/>
            <a:ext cx="457347" cy="3095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34678" y="3552450"/>
            <a:ext cx="1956853"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点击打开单据详情</a:t>
            </a:r>
            <a:endParaRPr lang="en-US" altLang="zh-CN" sz="1600" b="1" dirty="0" smtClean="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68873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50" y="908720"/>
            <a:ext cx="8868700" cy="46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穿透查询（单据详情）</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8</a:t>
            </a:fld>
            <a:endParaRPr lang="zh-CN" altLang="en-US" dirty="0"/>
          </a:p>
        </p:txBody>
      </p:sp>
    </p:spTree>
    <p:extLst>
      <p:ext uri="{BB962C8B-B14F-4D97-AF65-F5344CB8AC3E}">
        <p14:creationId xmlns:p14="http://schemas.microsoft.com/office/powerpoint/2010/main" val="2758510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98" y="1483352"/>
            <a:ext cx="76295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36512" y="-347"/>
            <a:ext cx="8229600" cy="621035"/>
          </a:xfrm>
        </p:spPr>
        <p:txBody>
          <a:bodyPr/>
          <a:lstStyle/>
          <a:p>
            <a:pPr fontAlgn="auto">
              <a:spcAft>
                <a:spcPts val="0"/>
              </a:spcAft>
              <a:defRPr/>
            </a:pPr>
            <a:r>
              <a:rPr lang="zh-CN" altLang="en-US" dirty="0" smtClean="0">
                <a:effectLst>
                  <a:outerShdw blurRad="38100" dist="38100" dir="2700000" algn="tl">
                    <a:srgbClr val="000000">
                      <a:alpha val="43137"/>
                    </a:srgbClr>
                  </a:outerShdw>
                </a:effectLst>
                <a:cs typeface="+mj-cs"/>
              </a:rPr>
              <a:t>功能演示 </a:t>
            </a:r>
            <a:r>
              <a:rPr lang="en-US" altLang="zh-CN" dirty="0" smtClean="0">
                <a:effectLst>
                  <a:outerShdw blurRad="38100" dist="38100" dir="2700000" algn="tl">
                    <a:srgbClr val="000000">
                      <a:alpha val="43137"/>
                    </a:srgbClr>
                  </a:outerShdw>
                </a:effectLst>
                <a:cs typeface="+mj-cs"/>
              </a:rPr>
              <a:t>– </a:t>
            </a:r>
            <a:r>
              <a:rPr lang="zh-CN" altLang="en-US" dirty="0" smtClean="0">
                <a:effectLst>
                  <a:outerShdw blurRad="38100" dist="38100" dir="2700000" algn="tl">
                    <a:srgbClr val="000000">
                      <a:alpha val="43137"/>
                    </a:srgbClr>
                  </a:outerShdw>
                </a:effectLst>
                <a:cs typeface="+mj-cs"/>
              </a:rPr>
              <a:t>穿透查询（物料详情）</a:t>
            </a:r>
            <a:endParaRPr lang="zh-CN" altLang="en-US" dirty="0">
              <a:effectLst>
                <a:outerShdw blurRad="38100" dist="38100" dir="2700000" algn="tl">
                  <a:srgbClr val="000000">
                    <a:alpha val="43137"/>
                  </a:srgbClr>
                </a:outerShdw>
              </a:effectLst>
              <a:cs typeface="+mj-cs"/>
            </a:endParaRPr>
          </a:p>
        </p:txBody>
      </p:sp>
      <p:sp>
        <p:nvSpPr>
          <p:cNvPr id="4" name="灯片编号占位符 3"/>
          <p:cNvSpPr>
            <a:spLocks noGrp="1"/>
          </p:cNvSpPr>
          <p:nvPr>
            <p:ph type="sldNum" sz="quarter" idx="12"/>
          </p:nvPr>
        </p:nvSpPr>
        <p:spPr>
          <a:xfrm>
            <a:off x="8543925" y="6356350"/>
            <a:ext cx="561975" cy="365125"/>
          </a:xfrm>
        </p:spPr>
        <p:txBody>
          <a:bodyPr/>
          <a:lstStyle/>
          <a:p>
            <a:pPr>
              <a:defRPr/>
            </a:pPr>
            <a:fld id="{13A5B147-9392-44BC-9ABF-7CB3EB229B97}" type="slidenum">
              <a:rPr lang="zh-CN" altLang="en-US"/>
              <a:pPr>
                <a:defRPr/>
              </a:pPr>
              <a:t>9</a:t>
            </a:fld>
            <a:endParaRPr lang="zh-CN" altLang="en-US" dirty="0"/>
          </a:p>
        </p:txBody>
      </p:sp>
      <p:cxnSp>
        <p:nvCxnSpPr>
          <p:cNvPr id="15" name="直接箭头连接符 14"/>
          <p:cNvCxnSpPr/>
          <p:nvPr/>
        </p:nvCxnSpPr>
        <p:spPr>
          <a:xfrm flipH="1">
            <a:off x="2352389" y="1411344"/>
            <a:ext cx="457347" cy="3095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99792" y="1144798"/>
            <a:ext cx="1956853" cy="338554"/>
          </a:xfrm>
          <a:prstGeom prst="rect">
            <a:avLst/>
          </a:prstGeom>
          <a:noFill/>
          <a:ln>
            <a:noFill/>
          </a:ln>
        </p:spPr>
        <p:txBody>
          <a:bodyPr wrap="square" rtlCol="0">
            <a:spAutoFit/>
          </a:bodyPr>
          <a:lstStyle/>
          <a:p>
            <a:r>
              <a:rPr lang="zh-CN" altLang="en-US" sz="1600" b="1" dirty="0" smtClean="0">
                <a:solidFill>
                  <a:srgbClr val="FF0000"/>
                </a:solidFill>
                <a:latin typeface="微软雅黑" pitchFamily="34" charset="-122"/>
                <a:ea typeface="微软雅黑" pitchFamily="34" charset="-122"/>
              </a:rPr>
              <a:t>各类标签切换</a:t>
            </a:r>
            <a:endParaRPr lang="en-US" altLang="zh-CN" sz="1600" b="1" dirty="0" smtClean="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888430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w="12700" cmpd="sng">
          <a:solidFill>
            <a:schemeClr val="tx1"/>
          </a:solidFill>
        </a:ln>
      </a:spPr>
      <a:bodyPr rtlCol="0" anchor="ctr"/>
      <a:lstStyle>
        <a:defPPr algn="ctr">
          <a:defRPr dirty="0" smtClean="0">
            <a:latin typeface="微软雅黑" pitchFamily="34" charset="-122"/>
            <a:ea typeface="微软雅黑"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solidFill>
            <a:schemeClr val="bg1">
              <a:lumMod val="75000"/>
            </a:schemeClr>
          </a:solidFill>
        </a:ln>
      </a:spPr>
      <a:bodyPr wrap="square">
        <a:spAutoFit/>
      </a:bodyPr>
      <a:lstStyle>
        <a:defPPr algn="r">
          <a:defRPr sz="1400" b="1" dirty="0" smtClean="0">
            <a:latin typeface="+mn-lt"/>
            <a:ea typeface="+mn-ea"/>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33070</TotalTime>
  <Words>928</Words>
  <Application>Microsoft Office PowerPoint</Application>
  <PresentationFormat>全屏显示(4:3)</PresentationFormat>
  <Paragraphs>132</Paragraphs>
  <Slides>23</Slides>
  <Notes>21</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主管人员</vt:lpstr>
      <vt:lpstr>思创仓存管理系统 功能演示</vt:lpstr>
      <vt:lpstr>版本历史</vt:lpstr>
      <vt:lpstr>系统简介</vt:lpstr>
      <vt:lpstr>功能演示 – 进入系统</vt:lpstr>
      <vt:lpstr>功能演示 – 整体界面</vt:lpstr>
      <vt:lpstr>功能演示 – 穿透查询（物料收发汇总）</vt:lpstr>
      <vt:lpstr>功能演示 – 穿透查询（物料收发明细）</vt:lpstr>
      <vt:lpstr>功能演示 – 穿透查询（单据详情）</vt:lpstr>
      <vt:lpstr>功能演示 – 穿透查询（物料详情）</vt:lpstr>
      <vt:lpstr>功能演示 – 穿透查询（往来户详情）</vt:lpstr>
      <vt:lpstr>功能演示 – 库存操作（入库）</vt:lpstr>
      <vt:lpstr>功能演示 – 库存操作（出库）</vt:lpstr>
      <vt:lpstr>功能演示 – 库存操作（盘点）</vt:lpstr>
      <vt:lpstr>功能演示 – 库存操作（移库）</vt:lpstr>
      <vt:lpstr>功能演示 – 库存查询（可控物料）</vt:lpstr>
      <vt:lpstr>功能演示 – 基础数据（物料维护）</vt:lpstr>
      <vt:lpstr>功能演示 – 基础数据（客商维护）</vt:lpstr>
      <vt:lpstr>功能演示 – 基础数据（组织维护）</vt:lpstr>
      <vt:lpstr>手机使用</vt:lpstr>
      <vt:lpstr>在线试用</vt:lpstr>
      <vt:lpstr>软件服务</vt:lpstr>
      <vt:lpstr>联系我们</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张鑫</cp:lastModifiedBy>
  <cp:revision>2430</cp:revision>
  <dcterms:modified xsi:type="dcterms:W3CDTF">2011-12-20T05:24:44Z</dcterms:modified>
</cp:coreProperties>
</file>